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76" r:id="rId3"/>
    <p:sldId id="265"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6" r:id="rId19"/>
    <p:sldId id="297" r:id="rId20"/>
    <p:sldId id="293" r:id="rId21"/>
    <p:sldId id="298" r:id="rId22"/>
    <p:sldId id="291" r:id="rId23"/>
    <p:sldId id="292" r:id="rId24"/>
    <p:sldId id="294" r:id="rId25"/>
    <p:sldId id="295" r:id="rId26"/>
    <p:sldId id="299" r:id="rId27"/>
    <p:sldId id="301" r:id="rId28"/>
    <p:sldId id="300" r:id="rId29"/>
    <p:sldId id="302" r:id="rId30"/>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tte Procter" initials="CP" lastIdx="43" clrIdx="0">
    <p:extLst>
      <p:ext uri="{19B8F6BF-5375-455C-9EA6-DF929625EA0E}">
        <p15:presenceInfo xmlns:p15="http://schemas.microsoft.com/office/powerpoint/2012/main" userId="ac543ae2c7015c96" providerId="Windows Live"/>
      </p:ext>
    </p:extLst>
  </p:cmAuthor>
  <p:cmAuthor id="2" name="Dina" initials="D" lastIdx="3" clrIdx="1">
    <p:extLst>
      <p:ext uri="{19B8F6BF-5375-455C-9EA6-DF929625EA0E}">
        <p15:presenceInfo xmlns:p15="http://schemas.microsoft.com/office/powerpoint/2012/main" userId="D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495"/>
    <a:srgbClr val="03A1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59274" autoAdjust="0"/>
  </p:normalViewPr>
  <p:slideViewPr>
    <p:cSldViewPr snapToGrid="0">
      <p:cViewPr varScale="1">
        <p:scale>
          <a:sx n="74" d="100"/>
          <a:sy n="74" d="100"/>
        </p:scale>
        <p:origin x="1080" y="64"/>
      </p:cViewPr>
      <p:guideLst/>
    </p:cSldViewPr>
  </p:slideViewPr>
  <p:outlineViewPr>
    <p:cViewPr>
      <p:scale>
        <a:sx n="33" d="100"/>
        <a:sy n="33" d="100"/>
      </p:scale>
      <p:origin x="0" y="-11220"/>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47" d="100"/>
          <a:sy n="47" d="100"/>
        </p:scale>
        <p:origin x="278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GB" dirty="0"/>
              <a:t>Percentage of respondents by duration worked in an inpatient unit</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GB" dirty="0"/>
              <a:t>Percentage of respondents by duration worked in an inpatient unit</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GB" dirty="0"/>
              <a:t>Percentage of respondents by duration worked in an inpatient unit</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GB" dirty="0"/>
              <a:t>Percentage of respondents by duration worked in an inpatient unit</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276E6-E322-47E2-8FDA-0374F7240875}" type="doc">
      <dgm:prSet loTypeId="urn:microsoft.com/office/officeart/2005/8/layout/default" loCatId="list" qsTypeId="urn:microsoft.com/office/officeart/2005/8/quickstyle/simple3" qsCatId="simple" csTypeId="urn:microsoft.com/office/officeart/2005/8/colors/accent2_4" csCatId="accent2" phldr="1"/>
      <dgm:spPr/>
      <dgm:t>
        <a:bodyPr/>
        <a:lstStyle/>
        <a:p>
          <a:endParaRPr lang="en-GB"/>
        </a:p>
      </dgm:t>
    </dgm:pt>
    <dgm:pt modelId="{7F54F047-E4A0-4BE2-BE6B-CE23F752B961}">
      <dgm:prSet phldrT="[Text]"/>
      <dgm:spPr/>
      <dgm:t>
        <a:bodyPr/>
        <a:lstStyle/>
        <a:p>
          <a:r>
            <a:rPr lang="en-GB"/>
            <a:t>10/11 respondents ( 6 CBT and 4 SFP) completed the baseline survey. </a:t>
          </a:r>
        </a:p>
        <a:p>
          <a:r>
            <a:rPr lang="en-GB"/>
            <a:t>7/11 respondents (4 CBT and 3 SFP) completed the endline survey.</a:t>
          </a:r>
          <a:endParaRPr lang="en-GB" dirty="0"/>
        </a:p>
      </dgm:t>
    </dgm:pt>
    <dgm:pt modelId="{A1FE07BE-992D-43AB-B59B-74B34E80BC3F}" type="parTrans" cxnId="{8BE50D24-62C5-41E1-AE58-F8A97B5AEC87}">
      <dgm:prSet/>
      <dgm:spPr/>
      <dgm:t>
        <a:bodyPr/>
        <a:lstStyle/>
        <a:p>
          <a:endParaRPr lang="en-GB"/>
        </a:p>
      </dgm:t>
    </dgm:pt>
    <dgm:pt modelId="{C71DE32C-F799-4987-AAF1-C5177BC54A47}" type="sibTrans" cxnId="{8BE50D24-62C5-41E1-AE58-F8A97B5AEC87}">
      <dgm:prSet/>
      <dgm:spPr/>
      <dgm:t>
        <a:bodyPr/>
        <a:lstStyle/>
        <a:p>
          <a:endParaRPr lang="en-GB"/>
        </a:p>
      </dgm:t>
    </dgm:pt>
    <dgm:pt modelId="{ACC129EA-B5E1-44C3-A4A7-FADE0CCD93EB}">
      <dgm:prSet phldrT="[Text]"/>
      <dgm:spPr/>
      <dgm:t>
        <a:bodyPr/>
        <a:lstStyle/>
        <a:p>
          <a:r>
            <a:rPr lang="en-GB"/>
            <a:t>Questions asked included previous roles within mental health, educational background, and role specific questions, such as whether they feel supported within their role and how their workload is assigned to them</a:t>
          </a:r>
          <a:endParaRPr lang="en-GB" dirty="0"/>
        </a:p>
      </dgm:t>
    </dgm:pt>
    <dgm:pt modelId="{6FD9F191-9D58-4743-9240-3FD85E38B4E9}" type="parTrans" cxnId="{60FE6DBB-AD69-4688-A2FD-D5CC4DF72908}">
      <dgm:prSet/>
      <dgm:spPr/>
      <dgm:t>
        <a:bodyPr/>
        <a:lstStyle/>
        <a:p>
          <a:endParaRPr lang="en-GB"/>
        </a:p>
      </dgm:t>
    </dgm:pt>
    <dgm:pt modelId="{8FB1682E-C7F6-4390-A5A6-3A39F0E9AB25}" type="sibTrans" cxnId="{60FE6DBB-AD69-4688-A2FD-D5CC4DF72908}">
      <dgm:prSet/>
      <dgm:spPr/>
      <dgm:t>
        <a:bodyPr/>
        <a:lstStyle/>
        <a:p>
          <a:endParaRPr lang="en-GB"/>
        </a:p>
      </dgm:t>
    </dgm:pt>
    <dgm:pt modelId="{B957F706-952E-4F65-94AE-1688C4D78246}">
      <dgm:prSet phldrT="[Text]"/>
      <dgm:spPr/>
      <dgm:t>
        <a:bodyPr/>
        <a:lstStyle/>
        <a:p>
          <a:r>
            <a:rPr lang="en-GB"/>
            <a:t>Respondents rated their existing </a:t>
          </a:r>
          <a:r>
            <a:rPr lang="en-GB" b="1"/>
            <a:t>knowledge, skills and confidence </a:t>
          </a:r>
          <a:r>
            <a:rPr lang="en-GB"/>
            <a:t>in relation to 12 areas pertinent to their role</a:t>
          </a:r>
          <a:endParaRPr lang="en-GB" dirty="0"/>
        </a:p>
      </dgm:t>
    </dgm:pt>
    <dgm:pt modelId="{4D5C08FF-C5AE-4842-888C-E17997FF5E10}" type="parTrans" cxnId="{38A88A1A-157A-4F88-B93E-601F73E9C704}">
      <dgm:prSet/>
      <dgm:spPr/>
      <dgm:t>
        <a:bodyPr/>
        <a:lstStyle/>
        <a:p>
          <a:endParaRPr lang="en-GB"/>
        </a:p>
      </dgm:t>
    </dgm:pt>
    <dgm:pt modelId="{DC4C8966-A375-4A22-BA6F-3F72F5FB7AF3}" type="sibTrans" cxnId="{38A88A1A-157A-4F88-B93E-601F73E9C704}">
      <dgm:prSet/>
      <dgm:spPr/>
      <dgm:t>
        <a:bodyPr/>
        <a:lstStyle/>
        <a:p>
          <a:endParaRPr lang="en-GB"/>
        </a:p>
      </dgm:t>
    </dgm:pt>
    <dgm:pt modelId="{E6F80B60-B89C-49C7-91BE-A830397D420A}">
      <dgm:prSet phldrT="[Text]"/>
      <dgm:spPr/>
      <dgm:t>
        <a:bodyPr/>
        <a:lstStyle/>
        <a:p>
          <a:r>
            <a:rPr lang="en-GB"/>
            <a:t>Ratings were made on a Likert scale of 1 – 5, with 1 being ‘I have no knowledge / skill /confidence’ and 5 being ‘I have considerable knowledge / skill / confidence’.</a:t>
          </a:r>
          <a:endParaRPr lang="en-GB" dirty="0"/>
        </a:p>
      </dgm:t>
    </dgm:pt>
    <dgm:pt modelId="{E9FFCA11-A7CE-48DA-AB78-F2247D31CD80}" type="parTrans" cxnId="{0FE1EE80-9AA1-4686-9F85-31C703AE4B4F}">
      <dgm:prSet/>
      <dgm:spPr/>
      <dgm:t>
        <a:bodyPr/>
        <a:lstStyle/>
        <a:p>
          <a:endParaRPr lang="en-GB"/>
        </a:p>
      </dgm:t>
    </dgm:pt>
    <dgm:pt modelId="{F3C9FF3F-A47C-40B3-80DF-BF1C3C8105FA}" type="sibTrans" cxnId="{0FE1EE80-9AA1-4686-9F85-31C703AE4B4F}">
      <dgm:prSet/>
      <dgm:spPr/>
      <dgm:t>
        <a:bodyPr/>
        <a:lstStyle/>
        <a:p>
          <a:endParaRPr lang="en-GB"/>
        </a:p>
      </dgm:t>
    </dgm:pt>
    <dgm:pt modelId="{91F09983-C66F-4F1A-9566-824DFC43BBC3}" type="pres">
      <dgm:prSet presAssocID="{BEE276E6-E322-47E2-8FDA-0374F7240875}" presName="diagram" presStyleCnt="0">
        <dgm:presLayoutVars>
          <dgm:dir/>
          <dgm:resizeHandles val="exact"/>
        </dgm:presLayoutVars>
      </dgm:prSet>
      <dgm:spPr/>
    </dgm:pt>
    <dgm:pt modelId="{12A0C004-17F4-4BD9-A304-3CF0C3B8392C}" type="pres">
      <dgm:prSet presAssocID="{7F54F047-E4A0-4BE2-BE6B-CE23F752B961}" presName="node" presStyleLbl="node1" presStyleIdx="0" presStyleCnt="4">
        <dgm:presLayoutVars>
          <dgm:bulletEnabled val="1"/>
        </dgm:presLayoutVars>
      </dgm:prSet>
      <dgm:spPr/>
    </dgm:pt>
    <dgm:pt modelId="{F160824F-9219-4960-8506-44E713BB4238}" type="pres">
      <dgm:prSet presAssocID="{C71DE32C-F799-4987-AAF1-C5177BC54A47}" presName="sibTrans" presStyleCnt="0"/>
      <dgm:spPr/>
    </dgm:pt>
    <dgm:pt modelId="{8AE3911A-92A8-4D31-A35D-A683D8533F85}" type="pres">
      <dgm:prSet presAssocID="{ACC129EA-B5E1-44C3-A4A7-FADE0CCD93EB}" presName="node" presStyleLbl="node1" presStyleIdx="1" presStyleCnt="4" custLinFactNeighborX="569" custLinFactNeighborY="-1424">
        <dgm:presLayoutVars>
          <dgm:bulletEnabled val="1"/>
        </dgm:presLayoutVars>
      </dgm:prSet>
      <dgm:spPr/>
    </dgm:pt>
    <dgm:pt modelId="{55E3F121-A76C-4BB7-8B9A-8F6DB78B1AFA}" type="pres">
      <dgm:prSet presAssocID="{8FB1682E-C7F6-4390-A5A6-3A39F0E9AB25}" presName="sibTrans" presStyleCnt="0"/>
      <dgm:spPr/>
    </dgm:pt>
    <dgm:pt modelId="{917E15AF-ADB9-4324-B705-34FABE83545C}" type="pres">
      <dgm:prSet presAssocID="{B957F706-952E-4F65-94AE-1688C4D78246}" presName="node" presStyleLbl="node1" presStyleIdx="2" presStyleCnt="4">
        <dgm:presLayoutVars>
          <dgm:bulletEnabled val="1"/>
        </dgm:presLayoutVars>
      </dgm:prSet>
      <dgm:spPr/>
    </dgm:pt>
    <dgm:pt modelId="{10986C43-4F69-4A8F-B9F1-DDD0B21B25A6}" type="pres">
      <dgm:prSet presAssocID="{DC4C8966-A375-4A22-BA6F-3F72F5FB7AF3}" presName="sibTrans" presStyleCnt="0"/>
      <dgm:spPr/>
    </dgm:pt>
    <dgm:pt modelId="{48B1F513-4510-4B79-9DCB-7F3905220337}" type="pres">
      <dgm:prSet presAssocID="{E6F80B60-B89C-49C7-91BE-A830397D420A}" presName="node" presStyleLbl="node1" presStyleIdx="3" presStyleCnt="4">
        <dgm:presLayoutVars>
          <dgm:bulletEnabled val="1"/>
        </dgm:presLayoutVars>
      </dgm:prSet>
      <dgm:spPr/>
    </dgm:pt>
  </dgm:ptLst>
  <dgm:cxnLst>
    <dgm:cxn modelId="{9B51E911-C40B-40BF-883A-3542796FB458}" type="presOf" srcId="{E6F80B60-B89C-49C7-91BE-A830397D420A}" destId="{48B1F513-4510-4B79-9DCB-7F3905220337}" srcOrd="0" destOrd="0" presId="urn:microsoft.com/office/officeart/2005/8/layout/default"/>
    <dgm:cxn modelId="{74D85E19-CC3D-4226-9312-880F2B03A897}" type="presOf" srcId="{7F54F047-E4A0-4BE2-BE6B-CE23F752B961}" destId="{12A0C004-17F4-4BD9-A304-3CF0C3B8392C}" srcOrd="0" destOrd="0" presId="urn:microsoft.com/office/officeart/2005/8/layout/default"/>
    <dgm:cxn modelId="{38A88A1A-157A-4F88-B93E-601F73E9C704}" srcId="{BEE276E6-E322-47E2-8FDA-0374F7240875}" destId="{B957F706-952E-4F65-94AE-1688C4D78246}" srcOrd="2" destOrd="0" parTransId="{4D5C08FF-C5AE-4842-888C-E17997FF5E10}" sibTransId="{DC4C8966-A375-4A22-BA6F-3F72F5FB7AF3}"/>
    <dgm:cxn modelId="{8BE50D24-62C5-41E1-AE58-F8A97B5AEC87}" srcId="{BEE276E6-E322-47E2-8FDA-0374F7240875}" destId="{7F54F047-E4A0-4BE2-BE6B-CE23F752B961}" srcOrd="0" destOrd="0" parTransId="{A1FE07BE-992D-43AB-B59B-74B34E80BC3F}" sibTransId="{C71DE32C-F799-4987-AAF1-C5177BC54A47}"/>
    <dgm:cxn modelId="{D0FFFB43-5C28-475A-85D2-7D1AF570EFE8}" type="presOf" srcId="{ACC129EA-B5E1-44C3-A4A7-FADE0CCD93EB}" destId="{8AE3911A-92A8-4D31-A35D-A683D8533F85}" srcOrd="0" destOrd="0" presId="urn:microsoft.com/office/officeart/2005/8/layout/default"/>
    <dgm:cxn modelId="{0FE1EE80-9AA1-4686-9F85-31C703AE4B4F}" srcId="{BEE276E6-E322-47E2-8FDA-0374F7240875}" destId="{E6F80B60-B89C-49C7-91BE-A830397D420A}" srcOrd="3" destOrd="0" parTransId="{E9FFCA11-A7CE-48DA-AB78-F2247D31CD80}" sibTransId="{F3C9FF3F-A47C-40B3-80DF-BF1C3C8105FA}"/>
    <dgm:cxn modelId="{60FE6DBB-AD69-4688-A2FD-D5CC4DF72908}" srcId="{BEE276E6-E322-47E2-8FDA-0374F7240875}" destId="{ACC129EA-B5E1-44C3-A4A7-FADE0CCD93EB}" srcOrd="1" destOrd="0" parTransId="{6FD9F191-9D58-4743-9240-3FD85E38B4E9}" sibTransId="{8FB1682E-C7F6-4390-A5A6-3A39F0E9AB25}"/>
    <dgm:cxn modelId="{ABDB61C5-095D-4249-B311-3577C9016393}" type="presOf" srcId="{BEE276E6-E322-47E2-8FDA-0374F7240875}" destId="{91F09983-C66F-4F1A-9566-824DFC43BBC3}" srcOrd="0" destOrd="0" presId="urn:microsoft.com/office/officeart/2005/8/layout/default"/>
    <dgm:cxn modelId="{834644D7-6B12-4C8A-8BB0-80B1647A72E1}" type="presOf" srcId="{B957F706-952E-4F65-94AE-1688C4D78246}" destId="{917E15AF-ADB9-4324-B705-34FABE83545C}" srcOrd="0" destOrd="0" presId="urn:microsoft.com/office/officeart/2005/8/layout/default"/>
    <dgm:cxn modelId="{83364A59-2BB9-4B38-8581-C85C17AE5265}" type="presParOf" srcId="{91F09983-C66F-4F1A-9566-824DFC43BBC3}" destId="{12A0C004-17F4-4BD9-A304-3CF0C3B8392C}" srcOrd="0" destOrd="0" presId="urn:microsoft.com/office/officeart/2005/8/layout/default"/>
    <dgm:cxn modelId="{C33512D5-14F7-4F25-A988-6B524BA77C93}" type="presParOf" srcId="{91F09983-C66F-4F1A-9566-824DFC43BBC3}" destId="{F160824F-9219-4960-8506-44E713BB4238}" srcOrd="1" destOrd="0" presId="urn:microsoft.com/office/officeart/2005/8/layout/default"/>
    <dgm:cxn modelId="{BD0644D0-6EF0-4985-BA0E-851923A1E3B0}" type="presParOf" srcId="{91F09983-C66F-4F1A-9566-824DFC43BBC3}" destId="{8AE3911A-92A8-4D31-A35D-A683D8533F85}" srcOrd="2" destOrd="0" presId="urn:microsoft.com/office/officeart/2005/8/layout/default"/>
    <dgm:cxn modelId="{1FF27049-23A6-479C-8F53-D6F9EDCAFDD4}" type="presParOf" srcId="{91F09983-C66F-4F1A-9566-824DFC43BBC3}" destId="{55E3F121-A76C-4BB7-8B9A-8F6DB78B1AFA}" srcOrd="3" destOrd="0" presId="urn:microsoft.com/office/officeart/2005/8/layout/default"/>
    <dgm:cxn modelId="{73D7F0AA-B915-418F-B5A7-7EBCE08B06EB}" type="presParOf" srcId="{91F09983-C66F-4F1A-9566-824DFC43BBC3}" destId="{917E15AF-ADB9-4324-B705-34FABE83545C}" srcOrd="4" destOrd="0" presId="urn:microsoft.com/office/officeart/2005/8/layout/default"/>
    <dgm:cxn modelId="{41750C1A-BB0D-49B9-B543-70B3B243AD99}" type="presParOf" srcId="{91F09983-C66F-4F1A-9566-824DFC43BBC3}" destId="{10986C43-4F69-4A8F-B9F1-DDD0B21B25A6}" srcOrd="5" destOrd="0" presId="urn:microsoft.com/office/officeart/2005/8/layout/default"/>
    <dgm:cxn modelId="{ADB5E2F1-012E-4299-8895-2EC3AAE6D809}" type="presParOf" srcId="{91F09983-C66F-4F1A-9566-824DFC43BBC3}" destId="{48B1F513-4510-4B79-9DCB-7F390522033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E276E6-E322-47E2-8FDA-0374F7240875}" type="doc">
      <dgm:prSet loTypeId="urn:microsoft.com/office/officeart/2005/8/layout/hList6" loCatId="list" qsTypeId="urn:microsoft.com/office/officeart/2005/8/quickstyle/3d7" qsCatId="3D" csTypeId="urn:microsoft.com/office/officeart/2005/8/colors/colorful3" csCatId="colorful" phldr="1"/>
      <dgm:spPr/>
      <dgm:t>
        <a:bodyPr/>
        <a:lstStyle/>
        <a:p>
          <a:endParaRPr lang="en-GB"/>
        </a:p>
      </dgm:t>
    </dgm:pt>
    <dgm:pt modelId="{E6F80B60-B89C-49C7-91BE-A830397D420A}">
      <dgm:prSet phldrT="[Text]"/>
      <dgm:spPr/>
      <dgm:t>
        <a:bodyPr/>
        <a:lstStyle/>
        <a:p>
          <a:r>
            <a:rPr lang="en-GB" dirty="0"/>
            <a:t>Most supervision sessions last between 1 and 1.5 hours.</a:t>
          </a:r>
        </a:p>
      </dgm:t>
    </dgm:pt>
    <dgm:pt modelId="{E9FFCA11-A7CE-48DA-AB78-F2247D31CD80}" type="parTrans" cxnId="{0FE1EE80-9AA1-4686-9F85-31C703AE4B4F}">
      <dgm:prSet/>
      <dgm:spPr/>
      <dgm:t>
        <a:bodyPr/>
        <a:lstStyle/>
        <a:p>
          <a:endParaRPr lang="en-GB"/>
        </a:p>
      </dgm:t>
    </dgm:pt>
    <dgm:pt modelId="{F3C9FF3F-A47C-40B3-80DF-BF1C3C8105FA}" type="sibTrans" cxnId="{0FE1EE80-9AA1-4686-9F85-31C703AE4B4F}">
      <dgm:prSet/>
      <dgm:spPr/>
      <dgm:t>
        <a:bodyPr/>
        <a:lstStyle/>
        <a:p>
          <a:endParaRPr lang="en-GB"/>
        </a:p>
      </dgm:t>
    </dgm:pt>
    <dgm:pt modelId="{B957F706-952E-4F65-94AE-1688C4D78246}">
      <dgm:prSet phldrT="[Text]"/>
      <dgm:spPr/>
      <dgm:t>
        <a:bodyPr/>
        <a:lstStyle/>
        <a:p>
          <a:r>
            <a:rPr lang="en-GB"/>
            <a:t>5/7 supervisors work to a supervision model. The most common ones include: </a:t>
          </a:r>
        </a:p>
        <a:p>
          <a:r>
            <a:rPr lang="en-GB"/>
            <a:t>Proctor’s model (Proctor, 2001)</a:t>
          </a:r>
        </a:p>
        <a:p>
          <a:r>
            <a:rPr lang="en-GB"/>
            <a:t>Mason Model (Mason, 2010)</a:t>
          </a:r>
        </a:p>
        <a:p>
          <a:endParaRPr lang="en-GB" dirty="0"/>
        </a:p>
      </dgm:t>
    </dgm:pt>
    <dgm:pt modelId="{DC4C8966-A375-4A22-BA6F-3F72F5FB7AF3}" type="sibTrans" cxnId="{38A88A1A-157A-4F88-B93E-601F73E9C704}">
      <dgm:prSet/>
      <dgm:spPr/>
      <dgm:t>
        <a:bodyPr/>
        <a:lstStyle/>
        <a:p>
          <a:endParaRPr lang="en-GB"/>
        </a:p>
      </dgm:t>
    </dgm:pt>
    <dgm:pt modelId="{4D5C08FF-C5AE-4842-888C-E17997FF5E10}" type="parTrans" cxnId="{38A88A1A-157A-4F88-B93E-601F73E9C704}">
      <dgm:prSet/>
      <dgm:spPr/>
      <dgm:t>
        <a:bodyPr/>
        <a:lstStyle/>
        <a:p>
          <a:endParaRPr lang="en-GB"/>
        </a:p>
      </dgm:t>
    </dgm:pt>
    <dgm:pt modelId="{7F54F047-E4A0-4BE2-BE6B-CE23F752B961}">
      <dgm:prSet phldrT="[Text]"/>
      <dgm:spPr/>
      <dgm:t>
        <a:bodyPr/>
        <a:lstStyle/>
        <a:p>
          <a:r>
            <a:rPr lang="en-GB" dirty="0"/>
            <a:t>All 7 have supervision contracts and they all supervise weekly.</a:t>
          </a:r>
        </a:p>
      </dgm:t>
    </dgm:pt>
    <dgm:pt modelId="{C71DE32C-F799-4987-AAF1-C5177BC54A47}" type="sibTrans" cxnId="{8BE50D24-62C5-41E1-AE58-F8A97B5AEC87}">
      <dgm:prSet/>
      <dgm:spPr/>
      <dgm:t>
        <a:bodyPr/>
        <a:lstStyle/>
        <a:p>
          <a:endParaRPr lang="en-GB"/>
        </a:p>
      </dgm:t>
    </dgm:pt>
    <dgm:pt modelId="{A1FE07BE-992D-43AB-B59B-74B34E80BC3F}" type="parTrans" cxnId="{8BE50D24-62C5-41E1-AE58-F8A97B5AEC87}">
      <dgm:prSet/>
      <dgm:spPr/>
      <dgm:t>
        <a:bodyPr/>
        <a:lstStyle/>
        <a:p>
          <a:endParaRPr lang="en-GB"/>
        </a:p>
      </dgm:t>
    </dgm:pt>
    <dgm:pt modelId="{ACC129EA-B5E1-44C3-A4A7-FADE0CCD93EB}">
      <dgm:prSet phldrT="[Text]"/>
      <dgm:spPr/>
      <dgm:t>
        <a:bodyPr/>
        <a:lstStyle/>
        <a:p>
          <a:r>
            <a:rPr lang="en-GB" dirty="0"/>
            <a:t>6/7 supervisors offer 1:1 sessions.</a:t>
          </a:r>
        </a:p>
      </dgm:t>
    </dgm:pt>
    <dgm:pt modelId="{8FB1682E-C7F6-4390-A5A6-3A39F0E9AB25}" type="sibTrans" cxnId="{60FE6DBB-AD69-4688-A2FD-D5CC4DF72908}">
      <dgm:prSet/>
      <dgm:spPr/>
      <dgm:t>
        <a:bodyPr/>
        <a:lstStyle/>
        <a:p>
          <a:endParaRPr lang="en-GB"/>
        </a:p>
      </dgm:t>
    </dgm:pt>
    <dgm:pt modelId="{6FD9F191-9D58-4743-9240-3FD85E38B4E9}" type="parTrans" cxnId="{60FE6DBB-AD69-4688-A2FD-D5CC4DF72908}">
      <dgm:prSet/>
      <dgm:spPr/>
      <dgm:t>
        <a:bodyPr/>
        <a:lstStyle/>
        <a:p>
          <a:endParaRPr lang="en-GB"/>
        </a:p>
      </dgm:t>
    </dgm:pt>
    <dgm:pt modelId="{01A6E825-3EA3-4327-8D22-B97D3A4AD479}">
      <dgm:prSet/>
      <dgm:spPr/>
      <dgm:t>
        <a:bodyPr/>
        <a:lstStyle/>
        <a:p>
          <a:r>
            <a:rPr lang="en-GB" dirty="0"/>
            <a:t>6/7 use ROMS as part of supervision. Mostly to reflect on work done, efficacy of approach and supervisory relationship</a:t>
          </a:r>
        </a:p>
      </dgm:t>
    </dgm:pt>
    <dgm:pt modelId="{D1E37B14-F9CD-4DDE-B380-365B598914C0}" type="parTrans" cxnId="{97CFBB79-5156-42B0-8B2A-0DBDA2DAE6F9}">
      <dgm:prSet/>
      <dgm:spPr/>
      <dgm:t>
        <a:bodyPr/>
        <a:lstStyle/>
        <a:p>
          <a:endParaRPr lang="en-GB"/>
        </a:p>
      </dgm:t>
    </dgm:pt>
    <dgm:pt modelId="{B1E9AAB0-9A9C-4D06-B0F9-BD7FCAE8138E}" type="sibTrans" cxnId="{97CFBB79-5156-42B0-8B2A-0DBDA2DAE6F9}">
      <dgm:prSet/>
      <dgm:spPr/>
      <dgm:t>
        <a:bodyPr/>
        <a:lstStyle/>
        <a:p>
          <a:endParaRPr lang="en-GB"/>
        </a:p>
      </dgm:t>
    </dgm:pt>
    <dgm:pt modelId="{875E89DC-0F43-4778-9199-31C6A753365B}" type="pres">
      <dgm:prSet presAssocID="{BEE276E6-E322-47E2-8FDA-0374F7240875}" presName="Name0" presStyleCnt="0">
        <dgm:presLayoutVars>
          <dgm:dir/>
          <dgm:resizeHandles val="exact"/>
        </dgm:presLayoutVars>
      </dgm:prSet>
      <dgm:spPr/>
    </dgm:pt>
    <dgm:pt modelId="{99527A1E-4E7E-4FBF-9EA3-1BBD4DC6CDEA}" type="pres">
      <dgm:prSet presAssocID="{7F54F047-E4A0-4BE2-BE6B-CE23F752B961}" presName="node" presStyleLbl="node1" presStyleIdx="0" presStyleCnt="5">
        <dgm:presLayoutVars>
          <dgm:bulletEnabled val="1"/>
        </dgm:presLayoutVars>
      </dgm:prSet>
      <dgm:spPr/>
    </dgm:pt>
    <dgm:pt modelId="{AC00552B-48D3-403D-83AA-B4D8867FEE1A}" type="pres">
      <dgm:prSet presAssocID="{C71DE32C-F799-4987-AAF1-C5177BC54A47}" presName="sibTrans" presStyleCnt="0"/>
      <dgm:spPr/>
    </dgm:pt>
    <dgm:pt modelId="{161BD91A-B014-4649-A7F8-0889C4BCB969}" type="pres">
      <dgm:prSet presAssocID="{01A6E825-3EA3-4327-8D22-B97D3A4AD479}" presName="node" presStyleLbl="node1" presStyleIdx="1" presStyleCnt="5">
        <dgm:presLayoutVars>
          <dgm:bulletEnabled val="1"/>
        </dgm:presLayoutVars>
      </dgm:prSet>
      <dgm:spPr/>
    </dgm:pt>
    <dgm:pt modelId="{F633C301-7863-4FFB-B101-275341379F21}" type="pres">
      <dgm:prSet presAssocID="{B1E9AAB0-9A9C-4D06-B0F9-BD7FCAE8138E}" presName="sibTrans" presStyleCnt="0"/>
      <dgm:spPr/>
    </dgm:pt>
    <dgm:pt modelId="{08A9D821-8BEB-418A-95BA-37C2F9B50D6C}" type="pres">
      <dgm:prSet presAssocID="{ACC129EA-B5E1-44C3-A4A7-FADE0CCD93EB}" presName="node" presStyleLbl="node1" presStyleIdx="2" presStyleCnt="5">
        <dgm:presLayoutVars>
          <dgm:bulletEnabled val="1"/>
        </dgm:presLayoutVars>
      </dgm:prSet>
      <dgm:spPr/>
    </dgm:pt>
    <dgm:pt modelId="{4C3C565C-A7EE-45D6-A8CA-568CC6A4D867}" type="pres">
      <dgm:prSet presAssocID="{8FB1682E-C7F6-4390-A5A6-3A39F0E9AB25}" presName="sibTrans" presStyleCnt="0"/>
      <dgm:spPr/>
    </dgm:pt>
    <dgm:pt modelId="{29398774-5E82-479A-B0C4-B1D41ECA8423}" type="pres">
      <dgm:prSet presAssocID="{B957F706-952E-4F65-94AE-1688C4D78246}" presName="node" presStyleLbl="node1" presStyleIdx="3" presStyleCnt="5">
        <dgm:presLayoutVars>
          <dgm:bulletEnabled val="1"/>
        </dgm:presLayoutVars>
      </dgm:prSet>
      <dgm:spPr/>
    </dgm:pt>
    <dgm:pt modelId="{CB4FB485-2827-4E13-8B33-3463ED229B3C}" type="pres">
      <dgm:prSet presAssocID="{DC4C8966-A375-4A22-BA6F-3F72F5FB7AF3}" presName="sibTrans" presStyleCnt="0"/>
      <dgm:spPr/>
    </dgm:pt>
    <dgm:pt modelId="{83643802-4AAA-4D5D-BFFD-3630F5C0976F}" type="pres">
      <dgm:prSet presAssocID="{E6F80B60-B89C-49C7-91BE-A830397D420A}" presName="node" presStyleLbl="node1" presStyleIdx="4" presStyleCnt="5">
        <dgm:presLayoutVars>
          <dgm:bulletEnabled val="1"/>
        </dgm:presLayoutVars>
      </dgm:prSet>
      <dgm:spPr/>
    </dgm:pt>
  </dgm:ptLst>
  <dgm:cxnLst>
    <dgm:cxn modelId="{75924C01-4AB4-41BC-8529-A685292B26BE}" type="presOf" srcId="{BEE276E6-E322-47E2-8FDA-0374F7240875}" destId="{875E89DC-0F43-4778-9199-31C6A753365B}" srcOrd="0" destOrd="0" presId="urn:microsoft.com/office/officeart/2005/8/layout/hList6"/>
    <dgm:cxn modelId="{38A88A1A-157A-4F88-B93E-601F73E9C704}" srcId="{BEE276E6-E322-47E2-8FDA-0374F7240875}" destId="{B957F706-952E-4F65-94AE-1688C4D78246}" srcOrd="3" destOrd="0" parTransId="{4D5C08FF-C5AE-4842-888C-E17997FF5E10}" sibTransId="{DC4C8966-A375-4A22-BA6F-3F72F5FB7AF3}"/>
    <dgm:cxn modelId="{8BE50D24-62C5-41E1-AE58-F8A97B5AEC87}" srcId="{BEE276E6-E322-47E2-8FDA-0374F7240875}" destId="{7F54F047-E4A0-4BE2-BE6B-CE23F752B961}" srcOrd="0" destOrd="0" parTransId="{A1FE07BE-992D-43AB-B59B-74B34E80BC3F}" sibTransId="{C71DE32C-F799-4987-AAF1-C5177BC54A47}"/>
    <dgm:cxn modelId="{F3749825-6D08-4603-BD42-436B43CE7668}" type="presOf" srcId="{ACC129EA-B5E1-44C3-A4A7-FADE0CCD93EB}" destId="{08A9D821-8BEB-418A-95BA-37C2F9B50D6C}" srcOrd="0" destOrd="0" presId="urn:microsoft.com/office/officeart/2005/8/layout/hList6"/>
    <dgm:cxn modelId="{A6EF1A65-AFAB-4F99-96BB-294890E10F64}" type="presOf" srcId="{E6F80B60-B89C-49C7-91BE-A830397D420A}" destId="{83643802-4AAA-4D5D-BFFD-3630F5C0976F}" srcOrd="0" destOrd="0" presId="urn:microsoft.com/office/officeart/2005/8/layout/hList6"/>
    <dgm:cxn modelId="{97CFBB79-5156-42B0-8B2A-0DBDA2DAE6F9}" srcId="{BEE276E6-E322-47E2-8FDA-0374F7240875}" destId="{01A6E825-3EA3-4327-8D22-B97D3A4AD479}" srcOrd="1" destOrd="0" parTransId="{D1E37B14-F9CD-4DDE-B380-365B598914C0}" sibTransId="{B1E9AAB0-9A9C-4D06-B0F9-BD7FCAE8138E}"/>
    <dgm:cxn modelId="{0FE1EE80-9AA1-4686-9F85-31C703AE4B4F}" srcId="{BEE276E6-E322-47E2-8FDA-0374F7240875}" destId="{E6F80B60-B89C-49C7-91BE-A830397D420A}" srcOrd="4" destOrd="0" parTransId="{E9FFCA11-A7CE-48DA-AB78-F2247D31CD80}" sibTransId="{F3C9FF3F-A47C-40B3-80DF-BF1C3C8105FA}"/>
    <dgm:cxn modelId="{F8A2C48B-0978-4F22-8E57-9A936CE9497E}" type="presOf" srcId="{B957F706-952E-4F65-94AE-1688C4D78246}" destId="{29398774-5E82-479A-B0C4-B1D41ECA8423}" srcOrd="0" destOrd="0" presId="urn:microsoft.com/office/officeart/2005/8/layout/hList6"/>
    <dgm:cxn modelId="{ED508396-5B39-4E57-A5F5-CCB0A2C32D62}" type="presOf" srcId="{7F54F047-E4A0-4BE2-BE6B-CE23F752B961}" destId="{99527A1E-4E7E-4FBF-9EA3-1BBD4DC6CDEA}" srcOrd="0" destOrd="0" presId="urn:microsoft.com/office/officeart/2005/8/layout/hList6"/>
    <dgm:cxn modelId="{60FE6DBB-AD69-4688-A2FD-D5CC4DF72908}" srcId="{BEE276E6-E322-47E2-8FDA-0374F7240875}" destId="{ACC129EA-B5E1-44C3-A4A7-FADE0CCD93EB}" srcOrd="2" destOrd="0" parTransId="{6FD9F191-9D58-4743-9240-3FD85E38B4E9}" sibTransId="{8FB1682E-C7F6-4390-A5A6-3A39F0E9AB25}"/>
    <dgm:cxn modelId="{7FD80DDD-4649-4730-860E-0ACC69379A85}" type="presOf" srcId="{01A6E825-3EA3-4327-8D22-B97D3A4AD479}" destId="{161BD91A-B014-4649-A7F8-0889C4BCB969}" srcOrd="0" destOrd="0" presId="urn:microsoft.com/office/officeart/2005/8/layout/hList6"/>
    <dgm:cxn modelId="{1C7D0881-2E0C-4816-AF9B-20832F8EA2FC}" type="presParOf" srcId="{875E89DC-0F43-4778-9199-31C6A753365B}" destId="{99527A1E-4E7E-4FBF-9EA3-1BBD4DC6CDEA}" srcOrd="0" destOrd="0" presId="urn:microsoft.com/office/officeart/2005/8/layout/hList6"/>
    <dgm:cxn modelId="{45844316-F6A6-48AA-AEB6-E518428CD2CC}" type="presParOf" srcId="{875E89DC-0F43-4778-9199-31C6A753365B}" destId="{AC00552B-48D3-403D-83AA-B4D8867FEE1A}" srcOrd="1" destOrd="0" presId="urn:microsoft.com/office/officeart/2005/8/layout/hList6"/>
    <dgm:cxn modelId="{5931DE30-9B62-41AB-BA4B-BD073DEB1F56}" type="presParOf" srcId="{875E89DC-0F43-4778-9199-31C6A753365B}" destId="{161BD91A-B014-4649-A7F8-0889C4BCB969}" srcOrd="2" destOrd="0" presId="urn:microsoft.com/office/officeart/2005/8/layout/hList6"/>
    <dgm:cxn modelId="{AAD163D0-CB72-4CCC-AEAD-D539C20B135B}" type="presParOf" srcId="{875E89DC-0F43-4778-9199-31C6A753365B}" destId="{F633C301-7863-4FFB-B101-275341379F21}" srcOrd="3" destOrd="0" presId="urn:microsoft.com/office/officeart/2005/8/layout/hList6"/>
    <dgm:cxn modelId="{C292D0C5-357B-4BCA-BB0D-95674D72D422}" type="presParOf" srcId="{875E89DC-0F43-4778-9199-31C6A753365B}" destId="{08A9D821-8BEB-418A-95BA-37C2F9B50D6C}" srcOrd="4" destOrd="0" presId="urn:microsoft.com/office/officeart/2005/8/layout/hList6"/>
    <dgm:cxn modelId="{A371AD72-72AF-4B7F-8F27-05F4A8BA2213}" type="presParOf" srcId="{875E89DC-0F43-4778-9199-31C6A753365B}" destId="{4C3C565C-A7EE-45D6-A8CA-568CC6A4D867}" srcOrd="5" destOrd="0" presId="urn:microsoft.com/office/officeart/2005/8/layout/hList6"/>
    <dgm:cxn modelId="{3D711207-EE3F-40A3-9E48-EE8361CF0BA8}" type="presParOf" srcId="{875E89DC-0F43-4778-9199-31C6A753365B}" destId="{29398774-5E82-479A-B0C4-B1D41ECA8423}" srcOrd="6" destOrd="0" presId="urn:microsoft.com/office/officeart/2005/8/layout/hList6"/>
    <dgm:cxn modelId="{9DAD1C5B-E4A0-4550-8861-960C2447FCDE}" type="presParOf" srcId="{875E89DC-0F43-4778-9199-31C6A753365B}" destId="{CB4FB485-2827-4E13-8B33-3463ED229B3C}" srcOrd="7" destOrd="0" presId="urn:microsoft.com/office/officeart/2005/8/layout/hList6"/>
    <dgm:cxn modelId="{39D8B07F-0105-49BE-BC82-E3A6D6FE4D9B}" type="presParOf" srcId="{875E89DC-0F43-4778-9199-31C6A753365B}" destId="{83643802-4AAA-4D5D-BFFD-3630F5C0976F}"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A7DE56-81CB-4C81-AEEF-2C25F8D7717C}" type="doc">
      <dgm:prSet loTypeId="urn:microsoft.com/office/officeart/2005/8/layout/arrow2" loCatId="process" qsTypeId="urn:microsoft.com/office/officeart/2005/8/quickstyle/3d3" qsCatId="3D" csTypeId="urn:microsoft.com/office/officeart/2005/8/colors/accent1_2" csCatId="accent1" phldr="1"/>
      <dgm:spPr/>
    </dgm:pt>
    <dgm:pt modelId="{CB7EE5DD-E503-4A8E-80F7-9C6AAA436217}">
      <dgm:prSet phldrT="[Text]" custT="1"/>
      <dgm:spPr/>
      <dgm:t>
        <a:bodyPr/>
        <a:lstStyle/>
        <a:p>
          <a:r>
            <a:rPr lang="en-GB" sz="1800" b="1" dirty="0">
              <a:solidFill>
                <a:schemeClr val="tx1"/>
              </a:solidFill>
            </a:rPr>
            <a:t>“In my experience, the recruit to train colleague integrated very well and communicated any challenges well</a:t>
          </a:r>
          <a:r>
            <a:rPr lang="en-GB" sz="2200" dirty="0"/>
            <a:t>.”</a:t>
          </a:r>
        </a:p>
      </dgm:t>
    </dgm:pt>
    <dgm:pt modelId="{4EEE08DE-A138-4B23-968E-C628BCB35D26}" type="parTrans" cxnId="{6FA6FB4F-A8CD-4E9E-8858-A9F129732E21}">
      <dgm:prSet/>
      <dgm:spPr/>
      <dgm:t>
        <a:bodyPr/>
        <a:lstStyle/>
        <a:p>
          <a:endParaRPr lang="en-GB"/>
        </a:p>
      </dgm:t>
    </dgm:pt>
    <dgm:pt modelId="{9A08CA66-8CC9-4786-8382-17B353100819}" type="sibTrans" cxnId="{6FA6FB4F-A8CD-4E9E-8858-A9F129732E21}">
      <dgm:prSet/>
      <dgm:spPr/>
      <dgm:t>
        <a:bodyPr/>
        <a:lstStyle/>
        <a:p>
          <a:endParaRPr lang="en-GB"/>
        </a:p>
      </dgm:t>
    </dgm:pt>
    <dgm:pt modelId="{B393847A-59B6-4169-8571-C1AD2A80A324}" type="pres">
      <dgm:prSet presAssocID="{05A7DE56-81CB-4C81-AEEF-2C25F8D7717C}" presName="arrowDiagram" presStyleCnt="0">
        <dgm:presLayoutVars>
          <dgm:chMax val="5"/>
          <dgm:dir/>
          <dgm:resizeHandles val="exact"/>
        </dgm:presLayoutVars>
      </dgm:prSet>
      <dgm:spPr/>
    </dgm:pt>
    <dgm:pt modelId="{1AE48FB5-6088-4596-BC0C-6D23F493965F}" type="pres">
      <dgm:prSet presAssocID="{05A7DE56-81CB-4C81-AEEF-2C25F8D7717C}" presName="arrow" presStyleLbl="bgShp" presStyleIdx="0" presStyleCnt="1" custAng="20160000" custLinFactNeighborX="-680" custLinFactNeighborY="29755"/>
      <dgm:spPr>
        <a:solidFill>
          <a:srgbClr val="92D050">
            <a:alpha val="42000"/>
          </a:srgbClr>
        </a:solidFill>
      </dgm:spPr>
    </dgm:pt>
    <dgm:pt modelId="{8935A60F-9CB3-40A3-AAA1-D5BD89EC9575}" type="pres">
      <dgm:prSet presAssocID="{05A7DE56-81CB-4C81-AEEF-2C25F8D7717C}" presName="arrowDiagram1" presStyleCnt="0">
        <dgm:presLayoutVars>
          <dgm:bulletEnabled val="1"/>
        </dgm:presLayoutVars>
      </dgm:prSet>
      <dgm:spPr/>
    </dgm:pt>
    <dgm:pt modelId="{728E0D16-8AF2-4C12-9389-F58180CF09DA}" type="pres">
      <dgm:prSet presAssocID="{CB7EE5DD-E503-4A8E-80F7-9C6AAA436217}" presName="bullet1" presStyleLbl="node1" presStyleIdx="0" presStyleCnt="1" custLinFactX="-100000" custLinFactNeighborX="-164364" custLinFactNeighborY="97046"/>
      <dgm:spPr>
        <a:prstGeom prst="mathPlus">
          <a:avLst/>
        </a:prstGeom>
      </dgm:spPr>
    </dgm:pt>
    <dgm:pt modelId="{DCE5FB8F-30EA-4449-A54C-DAC9CA6A34F8}" type="pres">
      <dgm:prSet presAssocID="{CB7EE5DD-E503-4A8E-80F7-9C6AAA436217}" presName="textBox1" presStyleLbl="revTx" presStyleIdx="0" presStyleCnt="1" custScaleX="171647" custLinFactNeighborX="-19735" custLinFactNeighborY="9816">
        <dgm:presLayoutVars>
          <dgm:bulletEnabled val="1"/>
        </dgm:presLayoutVars>
      </dgm:prSet>
      <dgm:spPr>
        <a:prstGeom prst="mathPlus">
          <a:avLst/>
        </a:prstGeom>
      </dgm:spPr>
    </dgm:pt>
  </dgm:ptLst>
  <dgm:cxnLst>
    <dgm:cxn modelId="{A7F9CC47-BAD2-4621-83DD-3B83F48E6B74}" type="presOf" srcId="{CB7EE5DD-E503-4A8E-80F7-9C6AAA436217}" destId="{DCE5FB8F-30EA-4449-A54C-DAC9CA6A34F8}" srcOrd="0" destOrd="0" presId="urn:microsoft.com/office/officeart/2005/8/layout/arrow2"/>
    <dgm:cxn modelId="{6FA6FB4F-A8CD-4E9E-8858-A9F129732E21}" srcId="{05A7DE56-81CB-4C81-AEEF-2C25F8D7717C}" destId="{CB7EE5DD-E503-4A8E-80F7-9C6AAA436217}" srcOrd="0" destOrd="0" parTransId="{4EEE08DE-A138-4B23-968E-C628BCB35D26}" sibTransId="{9A08CA66-8CC9-4786-8382-17B353100819}"/>
    <dgm:cxn modelId="{2785E086-ED74-4E49-8AF4-A59E414D3E18}" type="presOf" srcId="{05A7DE56-81CB-4C81-AEEF-2C25F8D7717C}" destId="{B393847A-59B6-4169-8571-C1AD2A80A324}" srcOrd="0" destOrd="0" presId="urn:microsoft.com/office/officeart/2005/8/layout/arrow2"/>
    <dgm:cxn modelId="{F32A36E1-446F-46AB-A156-8B2E0F985E77}" type="presParOf" srcId="{B393847A-59B6-4169-8571-C1AD2A80A324}" destId="{1AE48FB5-6088-4596-BC0C-6D23F493965F}" srcOrd="0" destOrd="0" presId="urn:microsoft.com/office/officeart/2005/8/layout/arrow2"/>
    <dgm:cxn modelId="{99EBFAB4-2C15-46CD-B08C-D9CA9C4AE7DE}" type="presParOf" srcId="{B393847A-59B6-4169-8571-C1AD2A80A324}" destId="{8935A60F-9CB3-40A3-AAA1-D5BD89EC9575}" srcOrd="1" destOrd="0" presId="urn:microsoft.com/office/officeart/2005/8/layout/arrow2"/>
    <dgm:cxn modelId="{E5410CD6-3168-4DD3-852D-658AF7EAA72E}" type="presParOf" srcId="{8935A60F-9CB3-40A3-AAA1-D5BD89EC9575}" destId="{728E0D16-8AF2-4C12-9389-F58180CF09DA}" srcOrd="0" destOrd="0" presId="urn:microsoft.com/office/officeart/2005/8/layout/arrow2"/>
    <dgm:cxn modelId="{B9C17DAC-8E43-4059-9A92-66328F141205}" type="presParOf" srcId="{8935A60F-9CB3-40A3-AAA1-D5BD89EC9575}" destId="{DCE5FB8F-30EA-4449-A54C-DAC9CA6A34F8}"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ABA2B5D-7402-4797-A43A-A7427A7F69AC}"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GB"/>
        </a:p>
      </dgm:t>
    </dgm:pt>
    <dgm:pt modelId="{82A262FA-D212-41D0-8F1E-2E672795389C}">
      <dgm:prSet phldrT="[Text]" custT="1"/>
      <dgm:spPr/>
      <dgm:t>
        <a:bodyPr/>
        <a:lstStyle/>
        <a:p>
          <a:r>
            <a:rPr lang="en-GB" sz="1800" b="1" dirty="0"/>
            <a:t>“…Mixed experience, at times challenging, given limited experience. </a:t>
          </a:r>
        </a:p>
        <a:p>
          <a:r>
            <a:rPr lang="en-GB" sz="1800" b="1" dirty="0"/>
            <a:t>The service has not yet decided how to use the skillset, but working well within the team.”</a:t>
          </a:r>
        </a:p>
        <a:p>
          <a:endParaRPr lang="en-GB" sz="2400" dirty="0"/>
        </a:p>
      </dgm:t>
    </dgm:pt>
    <dgm:pt modelId="{2A6EFFB5-CB12-400B-B2EC-0ABD0A88043F}" type="parTrans" cxnId="{94AFD199-6E89-48C1-B15E-A0F217EE6959}">
      <dgm:prSet/>
      <dgm:spPr/>
      <dgm:t>
        <a:bodyPr/>
        <a:lstStyle/>
        <a:p>
          <a:endParaRPr lang="en-GB"/>
        </a:p>
      </dgm:t>
    </dgm:pt>
    <dgm:pt modelId="{A464859D-559B-4EF3-B624-EE46FCDDDC5C}" type="sibTrans" cxnId="{94AFD199-6E89-48C1-B15E-A0F217EE6959}">
      <dgm:prSet/>
      <dgm:spPr/>
      <dgm:t>
        <a:bodyPr/>
        <a:lstStyle/>
        <a:p>
          <a:endParaRPr lang="en-GB"/>
        </a:p>
      </dgm:t>
    </dgm:pt>
    <dgm:pt modelId="{C02B7841-5C60-4741-BCDB-FC692EE91E8D}" type="pres">
      <dgm:prSet presAssocID="{5ABA2B5D-7402-4797-A43A-A7427A7F69AC}" presName="compositeShape" presStyleCnt="0">
        <dgm:presLayoutVars>
          <dgm:chMax val="2"/>
          <dgm:dir/>
          <dgm:resizeHandles val="exact"/>
        </dgm:presLayoutVars>
      </dgm:prSet>
      <dgm:spPr/>
    </dgm:pt>
    <dgm:pt modelId="{254603C9-F3C8-4615-9064-10AED7F88E28}" type="pres">
      <dgm:prSet presAssocID="{82A262FA-D212-41D0-8F1E-2E672795389C}" presName="upArrow" presStyleLbl="node1" presStyleIdx="0" presStyleCnt="1" custFlipHor="1" custScaleX="19437" custScaleY="77253"/>
      <dgm:spPr>
        <a:ln>
          <a:solidFill>
            <a:schemeClr val="accent1"/>
          </a:solidFill>
        </a:ln>
      </dgm:spPr>
    </dgm:pt>
    <dgm:pt modelId="{E07070B6-357F-4CD2-B658-B0FACCBE168E}" type="pres">
      <dgm:prSet presAssocID="{82A262FA-D212-41D0-8F1E-2E672795389C}" presName="upArrowText" presStyleLbl="revTx" presStyleIdx="0" presStyleCnt="1" custScaleY="100000" custLinFactNeighborX="3540" custLinFactNeighborY="49333">
        <dgm:presLayoutVars>
          <dgm:chMax val="0"/>
          <dgm:bulletEnabled val="1"/>
        </dgm:presLayoutVars>
      </dgm:prSet>
      <dgm:spPr/>
    </dgm:pt>
  </dgm:ptLst>
  <dgm:cxnLst>
    <dgm:cxn modelId="{34E25538-83B3-4396-9268-A5F3153E3F5A}" type="presOf" srcId="{5ABA2B5D-7402-4797-A43A-A7427A7F69AC}" destId="{C02B7841-5C60-4741-BCDB-FC692EE91E8D}" srcOrd="0" destOrd="0" presId="urn:microsoft.com/office/officeart/2005/8/layout/arrow4"/>
    <dgm:cxn modelId="{94AFD199-6E89-48C1-B15E-A0F217EE6959}" srcId="{5ABA2B5D-7402-4797-A43A-A7427A7F69AC}" destId="{82A262FA-D212-41D0-8F1E-2E672795389C}" srcOrd="0" destOrd="0" parTransId="{2A6EFFB5-CB12-400B-B2EC-0ABD0A88043F}" sibTransId="{A464859D-559B-4EF3-B624-EE46FCDDDC5C}"/>
    <dgm:cxn modelId="{EB88A1A5-A2F5-48F5-B93B-9896A002832C}" type="presOf" srcId="{82A262FA-D212-41D0-8F1E-2E672795389C}" destId="{E07070B6-357F-4CD2-B658-B0FACCBE168E}" srcOrd="0" destOrd="0" presId="urn:microsoft.com/office/officeart/2005/8/layout/arrow4"/>
    <dgm:cxn modelId="{35BCE2FB-A4A7-4967-B8A1-EB8A1B04526B}" type="presParOf" srcId="{C02B7841-5C60-4741-BCDB-FC692EE91E8D}" destId="{254603C9-F3C8-4615-9064-10AED7F88E28}" srcOrd="0" destOrd="0" presId="urn:microsoft.com/office/officeart/2005/8/layout/arrow4"/>
    <dgm:cxn modelId="{48FCCF05-AC01-4896-BB1F-69EE53045D63}" type="presParOf" srcId="{C02B7841-5C60-4741-BCDB-FC692EE91E8D}" destId="{E07070B6-357F-4CD2-B658-B0FACCBE168E}" srcOrd="1" destOrd="0" presId="urn:microsoft.com/office/officeart/2005/8/layout/arrow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35E6F4-6B33-45E6-9D73-C9B7F313C5D5}"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GB"/>
        </a:p>
      </dgm:t>
    </dgm:pt>
    <dgm:pt modelId="{714D22F5-A5FC-4898-8A13-BA500473321A}">
      <dgm:prSet phldrT="[Text]" custT="1"/>
      <dgm:spPr/>
      <dgm:t>
        <a:bodyPr/>
        <a:lstStyle/>
        <a:p>
          <a:endParaRPr lang="en-GB" sz="1800" b="1" dirty="0">
            <a:solidFill>
              <a:schemeClr val="tx1"/>
            </a:solidFill>
            <a:effectLst/>
          </a:endParaRPr>
        </a:p>
        <a:p>
          <a:endParaRPr lang="en-GB" sz="1800" b="1" dirty="0">
            <a:solidFill>
              <a:schemeClr val="tx1"/>
            </a:solidFill>
            <a:effectLst/>
          </a:endParaRPr>
        </a:p>
        <a:p>
          <a:endParaRPr lang="en-GB" sz="1800" b="1" dirty="0">
            <a:solidFill>
              <a:schemeClr val="tx1"/>
            </a:solidFill>
            <a:effectLst/>
          </a:endParaRPr>
        </a:p>
        <a:p>
          <a:endParaRPr lang="en-GB" sz="1800" b="1" dirty="0">
            <a:solidFill>
              <a:schemeClr val="tx1"/>
            </a:solidFill>
            <a:effectLst/>
          </a:endParaRPr>
        </a:p>
        <a:p>
          <a:endParaRPr lang="en-GB" sz="1800" b="1" dirty="0">
            <a:solidFill>
              <a:schemeClr val="tx1"/>
            </a:solidFill>
            <a:effectLst/>
          </a:endParaRPr>
        </a:p>
        <a:p>
          <a:endParaRPr lang="en-GB" sz="1800" b="1" dirty="0">
            <a:solidFill>
              <a:schemeClr val="tx1"/>
            </a:solidFill>
            <a:effectLst/>
          </a:endParaRPr>
        </a:p>
        <a:p>
          <a:endParaRPr lang="en-GB" sz="1800" b="1" dirty="0">
            <a:solidFill>
              <a:schemeClr val="tx1"/>
            </a:solidFill>
            <a:effectLst/>
          </a:endParaRPr>
        </a:p>
        <a:p>
          <a:endParaRPr lang="en-GB" sz="1800" b="1" dirty="0">
            <a:solidFill>
              <a:schemeClr val="tx1"/>
            </a:solidFill>
            <a:effectLst/>
          </a:endParaRPr>
        </a:p>
        <a:p>
          <a:endParaRPr lang="en-GB" sz="1800" b="1" dirty="0">
            <a:solidFill>
              <a:schemeClr val="tx1"/>
            </a:solidFill>
            <a:effectLst/>
          </a:endParaRPr>
        </a:p>
        <a:p>
          <a:endParaRPr lang="en-GB" sz="1800" b="1" dirty="0">
            <a:solidFill>
              <a:schemeClr val="tx1"/>
            </a:solidFill>
            <a:effectLst/>
          </a:endParaRPr>
        </a:p>
        <a:p>
          <a:endParaRPr lang="en-GB" sz="1800" b="1" dirty="0">
            <a:solidFill>
              <a:schemeClr val="tx1"/>
            </a:solidFill>
            <a:effectLst/>
          </a:endParaRPr>
        </a:p>
        <a:p>
          <a:r>
            <a:rPr lang="en-GB" sz="1800" b="1" dirty="0">
              <a:solidFill>
                <a:schemeClr val="tx1"/>
              </a:solidFill>
              <a:effectLst/>
            </a:rPr>
            <a:t>“There is a very difficult fit in terms of the Service not being supportive to them.  It has been extremely difficult for them to have it clarified who is managerially responsible.  They are hosted in a team but seem very much on the outside. There are also no plans in place in terms of their role after the course</a:t>
          </a:r>
          <a:r>
            <a:rPr lang="en-GB" sz="1800" b="1" dirty="0">
              <a:effectLst/>
            </a:rPr>
            <a:t>.”</a:t>
          </a:r>
        </a:p>
      </dgm:t>
    </dgm:pt>
    <dgm:pt modelId="{F2E85489-A481-4697-A52F-CCD8DC49BD21}" type="parTrans" cxnId="{D6B01B2A-86FA-460B-8B78-EC47CB1989B9}">
      <dgm:prSet/>
      <dgm:spPr/>
      <dgm:t>
        <a:bodyPr/>
        <a:lstStyle/>
        <a:p>
          <a:endParaRPr lang="en-GB"/>
        </a:p>
      </dgm:t>
    </dgm:pt>
    <dgm:pt modelId="{7A59A72B-89BF-49FA-B432-F05154593F7D}" type="sibTrans" cxnId="{D6B01B2A-86FA-460B-8B78-EC47CB1989B9}">
      <dgm:prSet/>
      <dgm:spPr/>
      <dgm:t>
        <a:bodyPr/>
        <a:lstStyle/>
        <a:p>
          <a:endParaRPr lang="en-GB"/>
        </a:p>
      </dgm:t>
    </dgm:pt>
    <dgm:pt modelId="{6C7EF114-749A-4C56-BB4A-BA63DFFFBC2D}" type="pres">
      <dgm:prSet presAssocID="{C935E6F4-6B33-45E6-9D73-C9B7F313C5D5}" presName="Name0" presStyleCnt="0">
        <dgm:presLayoutVars>
          <dgm:chMax val="7"/>
          <dgm:chPref val="5"/>
        </dgm:presLayoutVars>
      </dgm:prSet>
      <dgm:spPr/>
    </dgm:pt>
    <dgm:pt modelId="{62CDF431-8832-49EE-940E-0AB19A750A9F}" type="pres">
      <dgm:prSet presAssocID="{C935E6F4-6B33-45E6-9D73-C9B7F313C5D5}" presName="arrowNode" presStyleLbl="node1" presStyleIdx="0" presStyleCnt="1" custAng="1783626" custScaleX="153670" custLinFactNeighborX="-3636" custLinFactNeighborY="-12673"/>
      <dgm:spPr>
        <a:solidFill>
          <a:srgbClr val="FF0000">
            <a:alpha val="33000"/>
          </a:srgbClr>
        </a:solidFill>
      </dgm:spPr>
    </dgm:pt>
    <dgm:pt modelId="{268BA6A0-B8F6-4323-8ED4-CDE6EFF419F2}" type="pres">
      <dgm:prSet presAssocID="{714D22F5-A5FC-4898-8A13-BA500473321A}" presName="txNode1" presStyleLbl="revTx" presStyleIdx="0" presStyleCnt="1" custScaleX="171845" custScaleY="361179" custLinFactY="112337" custLinFactNeighborX="63739" custLinFactNeighborY="200000">
        <dgm:presLayoutVars>
          <dgm:bulletEnabled val="1"/>
        </dgm:presLayoutVars>
      </dgm:prSet>
      <dgm:spPr/>
    </dgm:pt>
  </dgm:ptLst>
  <dgm:cxnLst>
    <dgm:cxn modelId="{AD1EBE01-C4F2-4347-9918-E899BE8754D5}" type="presOf" srcId="{C935E6F4-6B33-45E6-9D73-C9B7F313C5D5}" destId="{6C7EF114-749A-4C56-BB4A-BA63DFFFBC2D}" srcOrd="0" destOrd="0" presId="urn:microsoft.com/office/officeart/2009/3/layout/DescendingProcess"/>
    <dgm:cxn modelId="{D6B01B2A-86FA-460B-8B78-EC47CB1989B9}" srcId="{C935E6F4-6B33-45E6-9D73-C9B7F313C5D5}" destId="{714D22F5-A5FC-4898-8A13-BA500473321A}" srcOrd="0" destOrd="0" parTransId="{F2E85489-A481-4697-A52F-CCD8DC49BD21}" sibTransId="{7A59A72B-89BF-49FA-B432-F05154593F7D}"/>
    <dgm:cxn modelId="{2E2A652D-5252-48AC-A194-00452AC6EBD1}" type="presOf" srcId="{714D22F5-A5FC-4898-8A13-BA500473321A}" destId="{268BA6A0-B8F6-4323-8ED4-CDE6EFF419F2}" srcOrd="0" destOrd="0" presId="urn:microsoft.com/office/officeart/2009/3/layout/DescendingProcess"/>
    <dgm:cxn modelId="{699DFB7F-3C79-4878-B0DB-73DA62994DEF}" type="presParOf" srcId="{6C7EF114-749A-4C56-BB4A-BA63DFFFBC2D}" destId="{62CDF431-8832-49EE-940E-0AB19A750A9F}" srcOrd="0" destOrd="0" presId="urn:microsoft.com/office/officeart/2009/3/layout/DescendingProcess"/>
    <dgm:cxn modelId="{D7DD0A2A-7A08-4721-A29A-9F1C0E9AB4B3}" type="presParOf" srcId="{6C7EF114-749A-4C56-BB4A-BA63DFFFBC2D}" destId="{268BA6A0-B8F6-4323-8ED4-CDE6EFF419F2}" srcOrd="1" destOrd="0" presId="urn:microsoft.com/office/officeart/2009/3/layout/Descending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E276E6-E322-47E2-8FDA-0374F7240875}" type="doc">
      <dgm:prSet loTypeId="urn:microsoft.com/office/officeart/2005/8/layout/default" loCatId="list" qsTypeId="urn:microsoft.com/office/officeart/2005/8/quickstyle/simple3" qsCatId="simple" csTypeId="urn:microsoft.com/office/officeart/2005/8/colors/accent2_4" csCatId="accent2" phldr="1"/>
      <dgm:spPr/>
      <dgm:t>
        <a:bodyPr/>
        <a:lstStyle/>
        <a:p>
          <a:endParaRPr lang="en-GB"/>
        </a:p>
      </dgm:t>
    </dgm:pt>
    <dgm:pt modelId="{7F54F047-E4A0-4BE2-BE6B-CE23F752B961}">
      <dgm:prSet phldrT="[Text]"/>
      <dgm:spPr/>
      <dgm:t>
        <a:bodyPr/>
        <a:lstStyle/>
        <a:p>
          <a:r>
            <a:rPr lang="en-GB" dirty="0"/>
            <a:t>1 focus group (face-to-face) and 2 semi-structured interviews (telephone) took place to evaluate how key stakeholders felt the course had been running, what the benefits and challenges had been.</a:t>
          </a:r>
        </a:p>
      </dgm:t>
    </dgm:pt>
    <dgm:pt modelId="{A1FE07BE-992D-43AB-B59B-74B34E80BC3F}" type="parTrans" cxnId="{8BE50D24-62C5-41E1-AE58-F8A97B5AEC87}">
      <dgm:prSet/>
      <dgm:spPr/>
      <dgm:t>
        <a:bodyPr/>
        <a:lstStyle/>
        <a:p>
          <a:endParaRPr lang="en-GB"/>
        </a:p>
      </dgm:t>
    </dgm:pt>
    <dgm:pt modelId="{C71DE32C-F799-4987-AAF1-C5177BC54A47}" type="sibTrans" cxnId="{8BE50D24-62C5-41E1-AE58-F8A97B5AEC87}">
      <dgm:prSet/>
      <dgm:spPr/>
      <dgm:t>
        <a:bodyPr/>
        <a:lstStyle/>
        <a:p>
          <a:endParaRPr lang="en-GB"/>
        </a:p>
      </dgm:t>
    </dgm:pt>
    <dgm:pt modelId="{ACC129EA-B5E1-44C3-A4A7-FADE0CCD93EB}">
      <dgm:prSet phldrT="[Text]"/>
      <dgm:spPr/>
      <dgm:t>
        <a:bodyPr/>
        <a:lstStyle/>
        <a:p>
          <a:r>
            <a:rPr lang="en-GB"/>
            <a:t>All were analysed using Thematic Analysis (Braun &amp; Clarke, 2006).</a:t>
          </a:r>
          <a:endParaRPr lang="en-GB" dirty="0"/>
        </a:p>
      </dgm:t>
    </dgm:pt>
    <dgm:pt modelId="{6FD9F191-9D58-4743-9240-3FD85E38B4E9}" type="parTrans" cxnId="{60FE6DBB-AD69-4688-A2FD-D5CC4DF72908}">
      <dgm:prSet/>
      <dgm:spPr/>
      <dgm:t>
        <a:bodyPr/>
        <a:lstStyle/>
        <a:p>
          <a:endParaRPr lang="en-GB"/>
        </a:p>
      </dgm:t>
    </dgm:pt>
    <dgm:pt modelId="{8FB1682E-C7F6-4390-A5A6-3A39F0E9AB25}" type="sibTrans" cxnId="{60FE6DBB-AD69-4688-A2FD-D5CC4DF72908}">
      <dgm:prSet/>
      <dgm:spPr/>
      <dgm:t>
        <a:bodyPr/>
        <a:lstStyle/>
        <a:p>
          <a:endParaRPr lang="en-GB"/>
        </a:p>
      </dgm:t>
    </dgm:pt>
    <dgm:pt modelId="{B957F706-952E-4F65-94AE-1688C4D78246}">
      <dgm:prSet phldrT="[Text]"/>
      <dgm:spPr/>
      <dgm:t>
        <a:bodyPr/>
        <a:lstStyle/>
        <a:p>
          <a:r>
            <a:rPr lang="en-GB"/>
            <a:t>The focus group participants (n=4) were 2 CYP IAPT Provider Leads, 1 CCG Lead and 1 senior manager</a:t>
          </a:r>
          <a:endParaRPr lang="en-GB" dirty="0"/>
        </a:p>
      </dgm:t>
    </dgm:pt>
    <dgm:pt modelId="{4D5C08FF-C5AE-4842-888C-E17997FF5E10}" type="parTrans" cxnId="{38A88A1A-157A-4F88-B93E-601F73E9C704}">
      <dgm:prSet/>
      <dgm:spPr/>
      <dgm:t>
        <a:bodyPr/>
        <a:lstStyle/>
        <a:p>
          <a:endParaRPr lang="en-GB"/>
        </a:p>
      </dgm:t>
    </dgm:pt>
    <dgm:pt modelId="{DC4C8966-A375-4A22-BA6F-3F72F5FB7AF3}" type="sibTrans" cxnId="{38A88A1A-157A-4F88-B93E-601F73E9C704}">
      <dgm:prSet/>
      <dgm:spPr/>
      <dgm:t>
        <a:bodyPr/>
        <a:lstStyle/>
        <a:p>
          <a:endParaRPr lang="en-GB"/>
        </a:p>
      </dgm:t>
    </dgm:pt>
    <dgm:pt modelId="{E6F80B60-B89C-49C7-91BE-A830397D420A}">
      <dgm:prSet phldrT="[Text]"/>
      <dgm:spPr/>
      <dgm:t>
        <a:bodyPr/>
        <a:lstStyle/>
        <a:p>
          <a:r>
            <a:rPr lang="en-GB"/>
            <a:t>The telephone interviews were with 2 course tutors. </a:t>
          </a:r>
          <a:endParaRPr lang="en-GB" dirty="0"/>
        </a:p>
      </dgm:t>
    </dgm:pt>
    <dgm:pt modelId="{E9FFCA11-A7CE-48DA-AB78-F2247D31CD80}" type="parTrans" cxnId="{0FE1EE80-9AA1-4686-9F85-31C703AE4B4F}">
      <dgm:prSet/>
      <dgm:spPr/>
      <dgm:t>
        <a:bodyPr/>
        <a:lstStyle/>
        <a:p>
          <a:endParaRPr lang="en-GB"/>
        </a:p>
      </dgm:t>
    </dgm:pt>
    <dgm:pt modelId="{F3C9FF3F-A47C-40B3-80DF-BF1C3C8105FA}" type="sibTrans" cxnId="{0FE1EE80-9AA1-4686-9F85-31C703AE4B4F}">
      <dgm:prSet/>
      <dgm:spPr/>
      <dgm:t>
        <a:bodyPr/>
        <a:lstStyle/>
        <a:p>
          <a:endParaRPr lang="en-GB"/>
        </a:p>
      </dgm:t>
    </dgm:pt>
    <dgm:pt modelId="{91F09983-C66F-4F1A-9566-824DFC43BBC3}" type="pres">
      <dgm:prSet presAssocID="{BEE276E6-E322-47E2-8FDA-0374F7240875}" presName="diagram" presStyleCnt="0">
        <dgm:presLayoutVars>
          <dgm:dir/>
          <dgm:resizeHandles val="exact"/>
        </dgm:presLayoutVars>
      </dgm:prSet>
      <dgm:spPr/>
    </dgm:pt>
    <dgm:pt modelId="{12A0C004-17F4-4BD9-A304-3CF0C3B8392C}" type="pres">
      <dgm:prSet presAssocID="{7F54F047-E4A0-4BE2-BE6B-CE23F752B961}" presName="node" presStyleLbl="node1" presStyleIdx="0" presStyleCnt="4">
        <dgm:presLayoutVars>
          <dgm:bulletEnabled val="1"/>
        </dgm:presLayoutVars>
      </dgm:prSet>
      <dgm:spPr/>
    </dgm:pt>
    <dgm:pt modelId="{F160824F-9219-4960-8506-44E713BB4238}" type="pres">
      <dgm:prSet presAssocID="{C71DE32C-F799-4987-AAF1-C5177BC54A47}" presName="sibTrans" presStyleCnt="0"/>
      <dgm:spPr/>
    </dgm:pt>
    <dgm:pt modelId="{8AE3911A-92A8-4D31-A35D-A683D8533F85}" type="pres">
      <dgm:prSet presAssocID="{ACC129EA-B5E1-44C3-A4A7-FADE0CCD93EB}" presName="node" presStyleLbl="node1" presStyleIdx="1" presStyleCnt="4" custLinFactNeighborX="569" custLinFactNeighborY="-1424">
        <dgm:presLayoutVars>
          <dgm:bulletEnabled val="1"/>
        </dgm:presLayoutVars>
      </dgm:prSet>
      <dgm:spPr/>
    </dgm:pt>
    <dgm:pt modelId="{55E3F121-A76C-4BB7-8B9A-8F6DB78B1AFA}" type="pres">
      <dgm:prSet presAssocID="{8FB1682E-C7F6-4390-A5A6-3A39F0E9AB25}" presName="sibTrans" presStyleCnt="0"/>
      <dgm:spPr/>
    </dgm:pt>
    <dgm:pt modelId="{917E15AF-ADB9-4324-B705-34FABE83545C}" type="pres">
      <dgm:prSet presAssocID="{B957F706-952E-4F65-94AE-1688C4D78246}" presName="node" presStyleLbl="node1" presStyleIdx="2" presStyleCnt="4" custScaleY="97966">
        <dgm:presLayoutVars>
          <dgm:bulletEnabled val="1"/>
        </dgm:presLayoutVars>
      </dgm:prSet>
      <dgm:spPr/>
    </dgm:pt>
    <dgm:pt modelId="{10986C43-4F69-4A8F-B9F1-DDD0B21B25A6}" type="pres">
      <dgm:prSet presAssocID="{DC4C8966-A375-4A22-BA6F-3F72F5FB7AF3}" presName="sibTrans" presStyleCnt="0"/>
      <dgm:spPr/>
    </dgm:pt>
    <dgm:pt modelId="{48B1F513-4510-4B79-9DCB-7F3905220337}" type="pres">
      <dgm:prSet presAssocID="{E6F80B60-B89C-49C7-91BE-A830397D420A}" presName="node" presStyleLbl="node1" presStyleIdx="3" presStyleCnt="4">
        <dgm:presLayoutVars>
          <dgm:bulletEnabled val="1"/>
        </dgm:presLayoutVars>
      </dgm:prSet>
      <dgm:spPr/>
    </dgm:pt>
  </dgm:ptLst>
  <dgm:cxnLst>
    <dgm:cxn modelId="{9B51E911-C40B-40BF-883A-3542796FB458}" type="presOf" srcId="{E6F80B60-B89C-49C7-91BE-A830397D420A}" destId="{48B1F513-4510-4B79-9DCB-7F3905220337}" srcOrd="0" destOrd="0" presId="urn:microsoft.com/office/officeart/2005/8/layout/default"/>
    <dgm:cxn modelId="{74D85E19-CC3D-4226-9312-880F2B03A897}" type="presOf" srcId="{7F54F047-E4A0-4BE2-BE6B-CE23F752B961}" destId="{12A0C004-17F4-4BD9-A304-3CF0C3B8392C}" srcOrd="0" destOrd="0" presId="urn:microsoft.com/office/officeart/2005/8/layout/default"/>
    <dgm:cxn modelId="{38A88A1A-157A-4F88-B93E-601F73E9C704}" srcId="{BEE276E6-E322-47E2-8FDA-0374F7240875}" destId="{B957F706-952E-4F65-94AE-1688C4D78246}" srcOrd="2" destOrd="0" parTransId="{4D5C08FF-C5AE-4842-888C-E17997FF5E10}" sibTransId="{DC4C8966-A375-4A22-BA6F-3F72F5FB7AF3}"/>
    <dgm:cxn modelId="{8BE50D24-62C5-41E1-AE58-F8A97B5AEC87}" srcId="{BEE276E6-E322-47E2-8FDA-0374F7240875}" destId="{7F54F047-E4A0-4BE2-BE6B-CE23F752B961}" srcOrd="0" destOrd="0" parTransId="{A1FE07BE-992D-43AB-B59B-74B34E80BC3F}" sibTransId="{C71DE32C-F799-4987-AAF1-C5177BC54A47}"/>
    <dgm:cxn modelId="{D0FFFB43-5C28-475A-85D2-7D1AF570EFE8}" type="presOf" srcId="{ACC129EA-B5E1-44C3-A4A7-FADE0CCD93EB}" destId="{8AE3911A-92A8-4D31-A35D-A683D8533F85}" srcOrd="0" destOrd="0" presId="urn:microsoft.com/office/officeart/2005/8/layout/default"/>
    <dgm:cxn modelId="{0FE1EE80-9AA1-4686-9F85-31C703AE4B4F}" srcId="{BEE276E6-E322-47E2-8FDA-0374F7240875}" destId="{E6F80B60-B89C-49C7-91BE-A830397D420A}" srcOrd="3" destOrd="0" parTransId="{E9FFCA11-A7CE-48DA-AB78-F2247D31CD80}" sibTransId="{F3C9FF3F-A47C-40B3-80DF-BF1C3C8105FA}"/>
    <dgm:cxn modelId="{60FE6DBB-AD69-4688-A2FD-D5CC4DF72908}" srcId="{BEE276E6-E322-47E2-8FDA-0374F7240875}" destId="{ACC129EA-B5E1-44C3-A4A7-FADE0CCD93EB}" srcOrd="1" destOrd="0" parTransId="{6FD9F191-9D58-4743-9240-3FD85E38B4E9}" sibTransId="{8FB1682E-C7F6-4390-A5A6-3A39F0E9AB25}"/>
    <dgm:cxn modelId="{ABDB61C5-095D-4249-B311-3577C9016393}" type="presOf" srcId="{BEE276E6-E322-47E2-8FDA-0374F7240875}" destId="{91F09983-C66F-4F1A-9566-824DFC43BBC3}" srcOrd="0" destOrd="0" presId="urn:microsoft.com/office/officeart/2005/8/layout/default"/>
    <dgm:cxn modelId="{834644D7-6B12-4C8A-8BB0-80B1647A72E1}" type="presOf" srcId="{B957F706-952E-4F65-94AE-1688C4D78246}" destId="{917E15AF-ADB9-4324-B705-34FABE83545C}" srcOrd="0" destOrd="0" presId="urn:microsoft.com/office/officeart/2005/8/layout/default"/>
    <dgm:cxn modelId="{83364A59-2BB9-4B38-8581-C85C17AE5265}" type="presParOf" srcId="{91F09983-C66F-4F1A-9566-824DFC43BBC3}" destId="{12A0C004-17F4-4BD9-A304-3CF0C3B8392C}" srcOrd="0" destOrd="0" presId="urn:microsoft.com/office/officeart/2005/8/layout/default"/>
    <dgm:cxn modelId="{C33512D5-14F7-4F25-A988-6B524BA77C93}" type="presParOf" srcId="{91F09983-C66F-4F1A-9566-824DFC43BBC3}" destId="{F160824F-9219-4960-8506-44E713BB4238}" srcOrd="1" destOrd="0" presId="urn:microsoft.com/office/officeart/2005/8/layout/default"/>
    <dgm:cxn modelId="{BD0644D0-6EF0-4985-BA0E-851923A1E3B0}" type="presParOf" srcId="{91F09983-C66F-4F1A-9566-824DFC43BBC3}" destId="{8AE3911A-92A8-4D31-A35D-A683D8533F85}" srcOrd="2" destOrd="0" presId="urn:microsoft.com/office/officeart/2005/8/layout/default"/>
    <dgm:cxn modelId="{1FF27049-23A6-479C-8F53-D6F9EDCAFDD4}" type="presParOf" srcId="{91F09983-C66F-4F1A-9566-824DFC43BBC3}" destId="{55E3F121-A76C-4BB7-8B9A-8F6DB78B1AFA}" srcOrd="3" destOrd="0" presId="urn:microsoft.com/office/officeart/2005/8/layout/default"/>
    <dgm:cxn modelId="{73D7F0AA-B915-418F-B5A7-7EBCE08B06EB}" type="presParOf" srcId="{91F09983-C66F-4F1A-9566-824DFC43BBC3}" destId="{917E15AF-ADB9-4324-B705-34FABE83545C}" srcOrd="4" destOrd="0" presId="urn:microsoft.com/office/officeart/2005/8/layout/default"/>
    <dgm:cxn modelId="{41750C1A-BB0D-49B9-B543-70B3B243AD99}" type="presParOf" srcId="{91F09983-C66F-4F1A-9566-824DFC43BBC3}" destId="{10986C43-4F69-4A8F-B9F1-DDD0B21B25A6}" srcOrd="5" destOrd="0" presId="urn:microsoft.com/office/officeart/2005/8/layout/default"/>
    <dgm:cxn modelId="{ADB5E2F1-012E-4299-8895-2EC3AAE6D809}" type="presParOf" srcId="{91F09983-C66F-4F1A-9566-824DFC43BBC3}" destId="{48B1F513-4510-4B79-9DCB-7F390522033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31FC8F-9785-4FDA-868F-46602DE86454}" type="doc">
      <dgm:prSet loTypeId="urn:microsoft.com/office/officeart/2005/8/layout/hierarchy3" loCatId="list" qsTypeId="urn:microsoft.com/office/officeart/2005/8/quickstyle/3d7" qsCatId="3D" csTypeId="urn:microsoft.com/office/officeart/2005/8/colors/colorful3" csCatId="colorful" phldr="1"/>
      <dgm:spPr/>
      <dgm:t>
        <a:bodyPr/>
        <a:lstStyle/>
        <a:p>
          <a:endParaRPr lang="en-GB"/>
        </a:p>
      </dgm:t>
    </dgm:pt>
    <dgm:pt modelId="{62DA2519-DDEC-4C5B-979A-DCD4548FF211}">
      <dgm:prSet phldrT="[Text]" custT="1"/>
      <dgm:spPr/>
      <dgm:t>
        <a:bodyPr/>
        <a:lstStyle/>
        <a:p>
          <a:r>
            <a:rPr lang="en-GB" sz="2000" dirty="0"/>
            <a:t>Factors that determine success of </a:t>
          </a:r>
          <a:r>
            <a:rPr lang="en-GB" sz="2000" dirty="0" err="1"/>
            <a:t>RtT</a:t>
          </a:r>
          <a:r>
            <a:rPr lang="en-GB" sz="2000" dirty="0"/>
            <a:t> placement</a:t>
          </a:r>
        </a:p>
      </dgm:t>
    </dgm:pt>
    <dgm:pt modelId="{14325B7E-3083-48D1-8CB2-F2171D6A1758}" type="parTrans" cxnId="{2B508F44-B485-4731-8BE0-7B181EC190ED}">
      <dgm:prSet/>
      <dgm:spPr/>
      <dgm:t>
        <a:bodyPr/>
        <a:lstStyle/>
        <a:p>
          <a:endParaRPr lang="en-GB" sz="2000"/>
        </a:p>
      </dgm:t>
    </dgm:pt>
    <dgm:pt modelId="{D4165B86-2626-4053-9E57-77CD6AE0EA99}" type="sibTrans" cxnId="{2B508F44-B485-4731-8BE0-7B181EC190ED}">
      <dgm:prSet/>
      <dgm:spPr/>
      <dgm:t>
        <a:bodyPr/>
        <a:lstStyle/>
        <a:p>
          <a:endParaRPr lang="en-GB" sz="2000"/>
        </a:p>
      </dgm:t>
    </dgm:pt>
    <dgm:pt modelId="{AD5F3EA4-EC81-4C7E-86E7-1192B02BB6D4}">
      <dgm:prSet phldrT="[Text]" custT="1"/>
      <dgm:spPr/>
      <dgm:t>
        <a:bodyPr/>
        <a:lstStyle/>
        <a:p>
          <a:r>
            <a:rPr lang="en-GB" sz="2000" dirty="0"/>
            <a:t>Advantages of the training</a:t>
          </a:r>
        </a:p>
      </dgm:t>
    </dgm:pt>
    <dgm:pt modelId="{2F9ED04A-1DC9-447D-8722-6C2D01A897C2}" type="parTrans" cxnId="{009265BC-504B-4249-B6F7-7375D7B5F93E}">
      <dgm:prSet/>
      <dgm:spPr/>
      <dgm:t>
        <a:bodyPr/>
        <a:lstStyle/>
        <a:p>
          <a:endParaRPr lang="en-GB" sz="2000"/>
        </a:p>
      </dgm:t>
    </dgm:pt>
    <dgm:pt modelId="{08734798-FB5D-4727-8658-BE5CF3C0DBF2}" type="sibTrans" cxnId="{009265BC-504B-4249-B6F7-7375D7B5F93E}">
      <dgm:prSet/>
      <dgm:spPr/>
      <dgm:t>
        <a:bodyPr/>
        <a:lstStyle/>
        <a:p>
          <a:endParaRPr lang="en-GB" sz="2000"/>
        </a:p>
      </dgm:t>
    </dgm:pt>
    <dgm:pt modelId="{95B1AB08-E25E-4584-88DD-229011549C79}">
      <dgm:prSet phldrT="[Text]" custT="1"/>
      <dgm:spPr/>
      <dgm:t>
        <a:bodyPr/>
        <a:lstStyle/>
        <a:p>
          <a:r>
            <a:rPr lang="en-GB" sz="1800" dirty="0"/>
            <a:t>Additional workforce</a:t>
          </a:r>
        </a:p>
      </dgm:t>
    </dgm:pt>
    <dgm:pt modelId="{04865F41-22F6-46C4-AD24-E504F4A50A95}" type="parTrans" cxnId="{31C325F8-073F-4AE8-ACF7-2BC9BC84DCA4}">
      <dgm:prSet/>
      <dgm:spPr/>
      <dgm:t>
        <a:bodyPr/>
        <a:lstStyle/>
        <a:p>
          <a:endParaRPr lang="en-GB" sz="2000"/>
        </a:p>
      </dgm:t>
    </dgm:pt>
    <dgm:pt modelId="{DC272AA8-EAC6-4774-A067-C1568AD2F726}" type="sibTrans" cxnId="{31C325F8-073F-4AE8-ACF7-2BC9BC84DCA4}">
      <dgm:prSet/>
      <dgm:spPr/>
      <dgm:t>
        <a:bodyPr/>
        <a:lstStyle/>
        <a:p>
          <a:endParaRPr lang="en-GB" sz="2000"/>
        </a:p>
      </dgm:t>
    </dgm:pt>
    <dgm:pt modelId="{19E16762-E1E1-4126-8F8D-820D61C9AEC8}">
      <dgm:prSet phldrT="[Text]" custT="1"/>
      <dgm:spPr/>
      <dgm:t>
        <a:bodyPr/>
        <a:lstStyle/>
        <a:p>
          <a:r>
            <a:rPr lang="en-GB" sz="2000" dirty="0"/>
            <a:t>Challenges in implementing the scheme</a:t>
          </a:r>
        </a:p>
      </dgm:t>
    </dgm:pt>
    <dgm:pt modelId="{7A04532B-0558-456D-9F92-C54E15061714}" type="parTrans" cxnId="{78A8E80C-2038-4D87-BEC7-F2D3FAE37E7F}">
      <dgm:prSet/>
      <dgm:spPr/>
      <dgm:t>
        <a:bodyPr/>
        <a:lstStyle/>
        <a:p>
          <a:endParaRPr lang="en-GB" sz="2000"/>
        </a:p>
      </dgm:t>
    </dgm:pt>
    <dgm:pt modelId="{7A737C47-4CC3-4C05-A26F-1F758D4E4054}" type="sibTrans" cxnId="{78A8E80C-2038-4D87-BEC7-F2D3FAE37E7F}">
      <dgm:prSet/>
      <dgm:spPr/>
      <dgm:t>
        <a:bodyPr/>
        <a:lstStyle/>
        <a:p>
          <a:endParaRPr lang="en-GB" sz="2000"/>
        </a:p>
      </dgm:t>
    </dgm:pt>
    <dgm:pt modelId="{80F5D501-4E81-4DE0-9037-C9581A3ACB70}">
      <dgm:prSet phldrT="[Text]" custT="1"/>
      <dgm:spPr/>
      <dgm:t>
        <a:bodyPr/>
        <a:lstStyle/>
        <a:p>
          <a:r>
            <a:rPr lang="en-GB" sz="1600" dirty="0"/>
            <a:t>Short-term intense demand on service, without long-term benefit</a:t>
          </a:r>
        </a:p>
      </dgm:t>
    </dgm:pt>
    <dgm:pt modelId="{2372C93F-A084-4C97-A876-B728E6D90164}" type="parTrans" cxnId="{9CDAD3BC-910C-4E02-9812-7319556AD196}">
      <dgm:prSet/>
      <dgm:spPr/>
      <dgm:t>
        <a:bodyPr/>
        <a:lstStyle/>
        <a:p>
          <a:endParaRPr lang="en-GB" sz="2000"/>
        </a:p>
      </dgm:t>
    </dgm:pt>
    <dgm:pt modelId="{4861A29C-C426-4569-9741-90F277448956}" type="sibTrans" cxnId="{9CDAD3BC-910C-4E02-9812-7319556AD196}">
      <dgm:prSet/>
      <dgm:spPr/>
      <dgm:t>
        <a:bodyPr/>
        <a:lstStyle/>
        <a:p>
          <a:endParaRPr lang="en-GB" sz="2000"/>
        </a:p>
      </dgm:t>
    </dgm:pt>
    <dgm:pt modelId="{A6239498-A294-4299-912C-98C112D1E0F1}">
      <dgm:prSet phldrT="[Text]" custT="1"/>
      <dgm:spPr/>
      <dgm:t>
        <a:bodyPr/>
        <a:lstStyle/>
        <a:p>
          <a:r>
            <a:rPr lang="en-GB" sz="1600" dirty="0"/>
            <a:t>Caseloads, referrals, time management, understanding of the service</a:t>
          </a:r>
        </a:p>
      </dgm:t>
    </dgm:pt>
    <dgm:pt modelId="{A0C04079-7892-44F8-A9E7-B8C1E5B03ABF}" type="parTrans" cxnId="{BAC6E490-F396-4403-A4AE-20FC479CAEE1}">
      <dgm:prSet/>
      <dgm:spPr/>
      <dgm:t>
        <a:bodyPr/>
        <a:lstStyle/>
        <a:p>
          <a:endParaRPr lang="en-GB" sz="2000"/>
        </a:p>
      </dgm:t>
    </dgm:pt>
    <dgm:pt modelId="{AE223BD9-5686-435E-898E-5FC4751E3EE7}" type="sibTrans" cxnId="{BAC6E490-F396-4403-A4AE-20FC479CAEE1}">
      <dgm:prSet/>
      <dgm:spPr/>
      <dgm:t>
        <a:bodyPr/>
        <a:lstStyle/>
        <a:p>
          <a:endParaRPr lang="en-GB" sz="2000"/>
        </a:p>
      </dgm:t>
    </dgm:pt>
    <dgm:pt modelId="{B91D9598-E35D-456C-9138-258ED157F9DF}">
      <dgm:prSet custT="1"/>
      <dgm:spPr/>
      <dgm:t>
        <a:bodyPr/>
        <a:lstStyle/>
        <a:p>
          <a:r>
            <a:rPr lang="en-GB" sz="1800" dirty="0"/>
            <a:t>Readiness of the service</a:t>
          </a:r>
        </a:p>
      </dgm:t>
    </dgm:pt>
    <dgm:pt modelId="{F5865C06-1F8D-4372-97E2-C02C201EBDCD}" type="parTrans" cxnId="{F73E59C5-D234-4540-BA0C-75A6BDDC1A9D}">
      <dgm:prSet/>
      <dgm:spPr/>
      <dgm:t>
        <a:bodyPr/>
        <a:lstStyle/>
        <a:p>
          <a:endParaRPr lang="en-GB" sz="2000"/>
        </a:p>
      </dgm:t>
    </dgm:pt>
    <dgm:pt modelId="{043F4F80-F326-4303-B8BB-E6FAA179FF92}" type="sibTrans" cxnId="{F73E59C5-D234-4540-BA0C-75A6BDDC1A9D}">
      <dgm:prSet/>
      <dgm:spPr/>
      <dgm:t>
        <a:bodyPr/>
        <a:lstStyle/>
        <a:p>
          <a:endParaRPr lang="en-GB" sz="2000"/>
        </a:p>
      </dgm:t>
    </dgm:pt>
    <dgm:pt modelId="{6B9E92FD-3EBB-424E-BBA6-7FD2A11F37E3}">
      <dgm:prSet custT="1"/>
      <dgm:spPr/>
      <dgm:t>
        <a:bodyPr/>
        <a:lstStyle/>
        <a:p>
          <a:r>
            <a:rPr lang="en-GB" sz="1800" dirty="0"/>
            <a:t>Supervision: success and demands</a:t>
          </a:r>
        </a:p>
      </dgm:t>
    </dgm:pt>
    <dgm:pt modelId="{F1EFA288-6C74-4AD3-96DF-5AC71C6963DA}" type="parTrans" cxnId="{982F6C24-DDDE-4163-AE23-BC97BC775198}">
      <dgm:prSet/>
      <dgm:spPr/>
      <dgm:t>
        <a:bodyPr/>
        <a:lstStyle/>
        <a:p>
          <a:endParaRPr lang="en-GB" sz="2000"/>
        </a:p>
      </dgm:t>
    </dgm:pt>
    <dgm:pt modelId="{F792C739-EEA9-455E-8922-2448E33FE4E7}" type="sibTrans" cxnId="{982F6C24-DDDE-4163-AE23-BC97BC775198}">
      <dgm:prSet/>
      <dgm:spPr/>
      <dgm:t>
        <a:bodyPr/>
        <a:lstStyle/>
        <a:p>
          <a:endParaRPr lang="en-GB" sz="2000"/>
        </a:p>
      </dgm:t>
    </dgm:pt>
    <dgm:pt modelId="{66B9170E-0B0F-42FD-96F0-96A556262371}">
      <dgm:prSet custT="1"/>
      <dgm:spPr/>
      <dgm:t>
        <a:bodyPr/>
        <a:lstStyle/>
        <a:p>
          <a:r>
            <a:rPr lang="en-GB" sz="1800" dirty="0"/>
            <a:t>It’s practical: learn as you go</a:t>
          </a:r>
        </a:p>
      </dgm:t>
    </dgm:pt>
    <dgm:pt modelId="{DAD764AA-510D-4C94-B4E5-974D3C92D291}" type="parTrans" cxnId="{EF46208D-D766-42E6-B29E-11828508612C}">
      <dgm:prSet/>
      <dgm:spPr/>
      <dgm:t>
        <a:bodyPr/>
        <a:lstStyle/>
        <a:p>
          <a:endParaRPr lang="en-GB" sz="2000"/>
        </a:p>
      </dgm:t>
    </dgm:pt>
    <dgm:pt modelId="{36A40221-C78E-4BC6-A82E-DB6C6233BB90}" type="sibTrans" cxnId="{EF46208D-D766-42E6-B29E-11828508612C}">
      <dgm:prSet/>
      <dgm:spPr/>
      <dgm:t>
        <a:bodyPr/>
        <a:lstStyle/>
        <a:p>
          <a:endParaRPr lang="en-GB" sz="2000"/>
        </a:p>
      </dgm:t>
    </dgm:pt>
    <dgm:pt modelId="{8B13E82B-FF5F-438C-AF57-015EEFD19906}" type="pres">
      <dgm:prSet presAssocID="{D031FC8F-9785-4FDA-868F-46602DE86454}" presName="diagram" presStyleCnt="0">
        <dgm:presLayoutVars>
          <dgm:chPref val="1"/>
          <dgm:dir/>
          <dgm:animOne val="branch"/>
          <dgm:animLvl val="lvl"/>
          <dgm:resizeHandles/>
        </dgm:presLayoutVars>
      </dgm:prSet>
      <dgm:spPr/>
    </dgm:pt>
    <dgm:pt modelId="{696CBBA0-431F-4E64-8E72-7E4462B087D8}" type="pres">
      <dgm:prSet presAssocID="{62DA2519-DDEC-4C5B-979A-DCD4548FF211}" presName="root" presStyleCnt="0"/>
      <dgm:spPr/>
    </dgm:pt>
    <dgm:pt modelId="{139FBE0D-8FC3-41AA-B0E5-9E902F42EEA1}" type="pres">
      <dgm:prSet presAssocID="{62DA2519-DDEC-4C5B-979A-DCD4548FF211}" presName="rootComposite" presStyleCnt="0"/>
      <dgm:spPr/>
    </dgm:pt>
    <dgm:pt modelId="{ADC7EE2C-7E21-4555-8EE9-A10A25310EC4}" type="pres">
      <dgm:prSet presAssocID="{62DA2519-DDEC-4C5B-979A-DCD4548FF211}" presName="rootText" presStyleLbl="node1" presStyleIdx="0" presStyleCnt="3"/>
      <dgm:spPr/>
    </dgm:pt>
    <dgm:pt modelId="{E669D308-B25D-4581-9258-A287ACF7B55D}" type="pres">
      <dgm:prSet presAssocID="{62DA2519-DDEC-4C5B-979A-DCD4548FF211}" presName="rootConnector" presStyleLbl="node1" presStyleIdx="0" presStyleCnt="3"/>
      <dgm:spPr/>
    </dgm:pt>
    <dgm:pt modelId="{E09DAEF9-C8AD-497D-8F0F-9F429F54269A}" type="pres">
      <dgm:prSet presAssocID="{62DA2519-DDEC-4C5B-979A-DCD4548FF211}" presName="childShape" presStyleCnt="0"/>
      <dgm:spPr/>
    </dgm:pt>
    <dgm:pt modelId="{6AE365BE-C820-4549-A0EA-47C01A743F0B}" type="pres">
      <dgm:prSet presAssocID="{F5865C06-1F8D-4372-97E2-C02C201EBDCD}" presName="Name13" presStyleLbl="parChTrans1D2" presStyleIdx="0" presStyleCnt="6"/>
      <dgm:spPr/>
    </dgm:pt>
    <dgm:pt modelId="{813697CE-F64D-466E-8E68-044115369725}" type="pres">
      <dgm:prSet presAssocID="{B91D9598-E35D-456C-9138-258ED157F9DF}" presName="childText" presStyleLbl="bgAcc1" presStyleIdx="0" presStyleCnt="6">
        <dgm:presLayoutVars>
          <dgm:bulletEnabled val="1"/>
        </dgm:presLayoutVars>
      </dgm:prSet>
      <dgm:spPr/>
    </dgm:pt>
    <dgm:pt modelId="{3230FC60-F803-4B14-904A-F1E0F8DFCACA}" type="pres">
      <dgm:prSet presAssocID="{F1EFA288-6C74-4AD3-96DF-5AC71C6963DA}" presName="Name13" presStyleLbl="parChTrans1D2" presStyleIdx="1" presStyleCnt="6"/>
      <dgm:spPr/>
    </dgm:pt>
    <dgm:pt modelId="{2A67FFFB-7EE5-4B68-8028-BD7028614794}" type="pres">
      <dgm:prSet presAssocID="{6B9E92FD-3EBB-424E-BBA6-7FD2A11F37E3}" presName="childText" presStyleLbl="bgAcc1" presStyleIdx="1" presStyleCnt="6" custLinFactNeighborX="2642" custLinFactNeighborY="-4227">
        <dgm:presLayoutVars>
          <dgm:bulletEnabled val="1"/>
        </dgm:presLayoutVars>
      </dgm:prSet>
      <dgm:spPr/>
    </dgm:pt>
    <dgm:pt modelId="{3D99957A-9090-4D72-B3A7-84E2CA6000A9}" type="pres">
      <dgm:prSet presAssocID="{AD5F3EA4-EC81-4C7E-86E7-1192B02BB6D4}" presName="root" presStyleCnt="0"/>
      <dgm:spPr/>
    </dgm:pt>
    <dgm:pt modelId="{A8CD6A27-568C-4346-A1F5-DF7A9E930424}" type="pres">
      <dgm:prSet presAssocID="{AD5F3EA4-EC81-4C7E-86E7-1192B02BB6D4}" presName="rootComposite" presStyleCnt="0"/>
      <dgm:spPr/>
    </dgm:pt>
    <dgm:pt modelId="{4B950223-4FD8-433E-9048-7CC7635C2964}" type="pres">
      <dgm:prSet presAssocID="{AD5F3EA4-EC81-4C7E-86E7-1192B02BB6D4}" presName="rootText" presStyleLbl="node1" presStyleIdx="1" presStyleCnt="3"/>
      <dgm:spPr/>
    </dgm:pt>
    <dgm:pt modelId="{A71335C7-7D38-41B8-B215-1EAECFFB0D55}" type="pres">
      <dgm:prSet presAssocID="{AD5F3EA4-EC81-4C7E-86E7-1192B02BB6D4}" presName="rootConnector" presStyleLbl="node1" presStyleIdx="1" presStyleCnt="3"/>
      <dgm:spPr/>
    </dgm:pt>
    <dgm:pt modelId="{7571F7F3-2087-45D8-BF96-721278B4F71E}" type="pres">
      <dgm:prSet presAssocID="{AD5F3EA4-EC81-4C7E-86E7-1192B02BB6D4}" presName="childShape" presStyleCnt="0"/>
      <dgm:spPr/>
    </dgm:pt>
    <dgm:pt modelId="{73AFB64F-4395-40F3-B77A-8D704515E627}" type="pres">
      <dgm:prSet presAssocID="{04865F41-22F6-46C4-AD24-E504F4A50A95}" presName="Name13" presStyleLbl="parChTrans1D2" presStyleIdx="2" presStyleCnt="6"/>
      <dgm:spPr/>
    </dgm:pt>
    <dgm:pt modelId="{393C2B38-C2D3-49C4-B6D0-EC4CB2BD596D}" type="pres">
      <dgm:prSet presAssocID="{95B1AB08-E25E-4584-88DD-229011549C79}" presName="childText" presStyleLbl="bgAcc1" presStyleIdx="2" presStyleCnt="6">
        <dgm:presLayoutVars>
          <dgm:bulletEnabled val="1"/>
        </dgm:presLayoutVars>
      </dgm:prSet>
      <dgm:spPr/>
    </dgm:pt>
    <dgm:pt modelId="{00D3C61C-A176-47DA-927C-B4DF011FA221}" type="pres">
      <dgm:prSet presAssocID="{DAD764AA-510D-4C94-B4E5-974D3C92D291}" presName="Name13" presStyleLbl="parChTrans1D2" presStyleIdx="3" presStyleCnt="6"/>
      <dgm:spPr/>
    </dgm:pt>
    <dgm:pt modelId="{6404C8FC-256E-415C-8B91-0176B5AF93A0}" type="pres">
      <dgm:prSet presAssocID="{66B9170E-0B0F-42FD-96F0-96A556262371}" presName="childText" presStyleLbl="bgAcc1" presStyleIdx="3" presStyleCnt="6">
        <dgm:presLayoutVars>
          <dgm:bulletEnabled val="1"/>
        </dgm:presLayoutVars>
      </dgm:prSet>
      <dgm:spPr/>
    </dgm:pt>
    <dgm:pt modelId="{452BD31F-F623-45DF-912F-D869B51EE56F}" type="pres">
      <dgm:prSet presAssocID="{19E16762-E1E1-4126-8F8D-820D61C9AEC8}" presName="root" presStyleCnt="0"/>
      <dgm:spPr/>
    </dgm:pt>
    <dgm:pt modelId="{932AAA08-D330-4035-AC1D-DE9549C1874B}" type="pres">
      <dgm:prSet presAssocID="{19E16762-E1E1-4126-8F8D-820D61C9AEC8}" presName="rootComposite" presStyleCnt="0"/>
      <dgm:spPr/>
    </dgm:pt>
    <dgm:pt modelId="{350DD744-59E9-4D41-9AD3-A3E880BE0A11}" type="pres">
      <dgm:prSet presAssocID="{19E16762-E1E1-4126-8F8D-820D61C9AEC8}" presName="rootText" presStyleLbl="node1" presStyleIdx="2" presStyleCnt="3"/>
      <dgm:spPr/>
    </dgm:pt>
    <dgm:pt modelId="{44B8880D-55B5-4AF8-AF82-B2491F37597D}" type="pres">
      <dgm:prSet presAssocID="{19E16762-E1E1-4126-8F8D-820D61C9AEC8}" presName="rootConnector" presStyleLbl="node1" presStyleIdx="2" presStyleCnt="3"/>
      <dgm:spPr/>
    </dgm:pt>
    <dgm:pt modelId="{4388A8C9-B58A-4D2E-82C6-027354453CFB}" type="pres">
      <dgm:prSet presAssocID="{19E16762-E1E1-4126-8F8D-820D61C9AEC8}" presName="childShape" presStyleCnt="0"/>
      <dgm:spPr/>
    </dgm:pt>
    <dgm:pt modelId="{A2DC22CE-9179-4CB5-A5A2-E7309F337C77}" type="pres">
      <dgm:prSet presAssocID="{2372C93F-A084-4C97-A876-B728E6D90164}" presName="Name13" presStyleLbl="parChTrans1D2" presStyleIdx="4" presStyleCnt="6"/>
      <dgm:spPr/>
    </dgm:pt>
    <dgm:pt modelId="{8E615917-6CE4-4A25-B94A-AB584F386223}" type="pres">
      <dgm:prSet presAssocID="{80F5D501-4E81-4DE0-9037-C9581A3ACB70}" presName="childText" presStyleLbl="bgAcc1" presStyleIdx="4" presStyleCnt="6">
        <dgm:presLayoutVars>
          <dgm:bulletEnabled val="1"/>
        </dgm:presLayoutVars>
      </dgm:prSet>
      <dgm:spPr/>
    </dgm:pt>
    <dgm:pt modelId="{7174C0F2-E1AD-4F66-93F8-B753B7645B96}" type="pres">
      <dgm:prSet presAssocID="{A0C04079-7892-44F8-A9E7-B8C1E5B03ABF}" presName="Name13" presStyleLbl="parChTrans1D2" presStyleIdx="5" presStyleCnt="6"/>
      <dgm:spPr/>
    </dgm:pt>
    <dgm:pt modelId="{8FD0FB8B-EE6E-422D-8E28-5590A8E333B0}" type="pres">
      <dgm:prSet presAssocID="{A6239498-A294-4299-912C-98C112D1E0F1}" presName="childText" presStyleLbl="bgAcc1" presStyleIdx="5" presStyleCnt="6">
        <dgm:presLayoutVars>
          <dgm:bulletEnabled val="1"/>
        </dgm:presLayoutVars>
      </dgm:prSet>
      <dgm:spPr/>
    </dgm:pt>
  </dgm:ptLst>
  <dgm:cxnLst>
    <dgm:cxn modelId="{F0897A03-677F-478F-BBC1-D4D3B937D326}" type="presOf" srcId="{19E16762-E1E1-4126-8F8D-820D61C9AEC8}" destId="{44B8880D-55B5-4AF8-AF82-B2491F37597D}" srcOrd="1" destOrd="0" presId="urn:microsoft.com/office/officeart/2005/8/layout/hierarchy3"/>
    <dgm:cxn modelId="{E0CEFC03-1598-492E-972B-E75C1AB3D10B}" type="presOf" srcId="{62DA2519-DDEC-4C5B-979A-DCD4548FF211}" destId="{ADC7EE2C-7E21-4555-8EE9-A10A25310EC4}" srcOrd="0" destOrd="0" presId="urn:microsoft.com/office/officeart/2005/8/layout/hierarchy3"/>
    <dgm:cxn modelId="{78A8E80C-2038-4D87-BEC7-F2D3FAE37E7F}" srcId="{D031FC8F-9785-4FDA-868F-46602DE86454}" destId="{19E16762-E1E1-4126-8F8D-820D61C9AEC8}" srcOrd="2" destOrd="0" parTransId="{7A04532B-0558-456D-9F92-C54E15061714}" sibTransId="{7A737C47-4CC3-4C05-A26F-1F758D4E4054}"/>
    <dgm:cxn modelId="{1DAAEE0D-8D7D-4DBD-B001-21ADD09EEE13}" type="presOf" srcId="{66B9170E-0B0F-42FD-96F0-96A556262371}" destId="{6404C8FC-256E-415C-8B91-0176B5AF93A0}" srcOrd="0" destOrd="0" presId="urn:microsoft.com/office/officeart/2005/8/layout/hierarchy3"/>
    <dgm:cxn modelId="{36A30A18-2411-4A3A-B1A4-838841548976}" type="presOf" srcId="{62DA2519-DDEC-4C5B-979A-DCD4548FF211}" destId="{E669D308-B25D-4581-9258-A287ACF7B55D}" srcOrd="1" destOrd="0" presId="urn:microsoft.com/office/officeart/2005/8/layout/hierarchy3"/>
    <dgm:cxn modelId="{982F6C24-DDDE-4163-AE23-BC97BC775198}" srcId="{62DA2519-DDEC-4C5B-979A-DCD4548FF211}" destId="{6B9E92FD-3EBB-424E-BBA6-7FD2A11F37E3}" srcOrd="1" destOrd="0" parTransId="{F1EFA288-6C74-4AD3-96DF-5AC71C6963DA}" sibTransId="{F792C739-EEA9-455E-8922-2448E33FE4E7}"/>
    <dgm:cxn modelId="{D5EABB2A-181E-433D-8A98-D690C471CF6A}" type="presOf" srcId="{DAD764AA-510D-4C94-B4E5-974D3C92D291}" destId="{00D3C61C-A176-47DA-927C-B4DF011FA221}" srcOrd="0" destOrd="0" presId="urn:microsoft.com/office/officeart/2005/8/layout/hierarchy3"/>
    <dgm:cxn modelId="{B2046F3C-6804-4941-A558-ACED115D17B0}" type="presOf" srcId="{2372C93F-A084-4C97-A876-B728E6D90164}" destId="{A2DC22CE-9179-4CB5-A5A2-E7309F337C77}" srcOrd="0" destOrd="0" presId="urn:microsoft.com/office/officeart/2005/8/layout/hierarchy3"/>
    <dgm:cxn modelId="{31EFB35F-88CF-4CA5-88FB-D481D973BC31}" type="presOf" srcId="{95B1AB08-E25E-4584-88DD-229011549C79}" destId="{393C2B38-C2D3-49C4-B6D0-EC4CB2BD596D}" srcOrd="0" destOrd="0" presId="urn:microsoft.com/office/officeart/2005/8/layout/hierarchy3"/>
    <dgm:cxn modelId="{2B508F44-B485-4731-8BE0-7B181EC190ED}" srcId="{D031FC8F-9785-4FDA-868F-46602DE86454}" destId="{62DA2519-DDEC-4C5B-979A-DCD4548FF211}" srcOrd="0" destOrd="0" parTransId="{14325B7E-3083-48D1-8CB2-F2171D6A1758}" sibTransId="{D4165B86-2626-4053-9E57-77CD6AE0EA99}"/>
    <dgm:cxn modelId="{12107665-9FA3-4BDC-82DC-DE3F8A622F0A}" type="presOf" srcId="{80F5D501-4E81-4DE0-9037-C9581A3ACB70}" destId="{8E615917-6CE4-4A25-B94A-AB584F386223}" srcOrd="0" destOrd="0" presId="urn:microsoft.com/office/officeart/2005/8/layout/hierarchy3"/>
    <dgm:cxn modelId="{EF46208D-D766-42E6-B29E-11828508612C}" srcId="{AD5F3EA4-EC81-4C7E-86E7-1192B02BB6D4}" destId="{66B9170E-0B0F-42FD-96F0-96A556262371}" srcOrd="1" destOrd="0" parTransId="{DAD764AA-510D-4C94-B4E5-974D3C92D291}" sibTransId="{36A40221-C78E-4BC6-A82E-DB6C6233BB90}"/>
    <dgm:cxn modelId="{BAC6E490-F396-4403-A4AE-20FC479CAEE1}" srcId="{19E16762-E1E1-4126-8F8D-820D61C9AEC8}" destId="{A6239498-A294-4299-912C-98C112D1E0F1}" srcOrd="1" destOrd="0" parTransId="{A0C04079-7892-44F8-A9E7-B8C1E5B03ABF}" sibTransId="{AE223BD9-5686-435E-898E-5FC4751E3EE7}"/>
    <dgm:cxn modelId="{59561DA3-C358-43E7-9F09-8C1976838EBA}" type="presOf" srcId="{6B9E92FD-3EBB-424E-BBA6-7FD2A11F37E3}" destId="{2A67FFFB-7EE5-4B68-8028-BD7028614794}" srcOrd="0" destOrd="0" presId="urn:microsoft.com/office/officeart/2005/8/layout/hierarchy3"/>
    <dgm:cxn modelId="{18E3D7A3-FC7F-42C2-AC22-DCD940227685}" type="presOf" srcId="{D031FC8F-9785-4FDA-868F-46602DE86454}" destId="{8B13E82B-FF5F-438C-AF57-015EEFD19906}" srcOrd="0" destOrd="0" presId="urn:microsoft.com/office/officeart/2005/8/layout/hierarchy3"/>
    <dgm:cxn modelId="{1986B4B3-0140-42CE-889C-86EF78B53D49}" type="presOf" srcId="{A6239498-A294-4299-912C-98C112D1E0F1}" destId="{8FD0FB8B-EE6E-422D-8E28-5590A8E333B0}" srcOrd="0" destOrd="0" presId="urn:microsoft.com/office/officeart/2005/8/layout/hierarchy3"/>
    <dgm:cxn modelId="{C55541B5-178F-4EA2-985F-445C12CC2F44}" type="presOf" srcId="{04865F41-22F6-46C4-AD24-E504F4A50A95}" destId="{73AFB64F-4395-40F3-B77A-8D704515E627}" srcOrd="0" destOrd="0" presId="urn:microsoft.com/office/officeart/2005/8/layout/hierarchy3"/>
    <dgm:cxn modelId="{009265BC-504B-4249-B6F7-7375D7B5F93E}" srcId="{D031FC8F-9785-4FDA-868F-46602DE86454}" destId="{AD5F3EA4-EC81-4C7E-86E7-1192B02BB6D4}" srcOrd="1" destOrd="0" parTransId="{2F9ED04A-1DC9-447D-8722-6C2D01A897C2}" sibTransId="{08734798-FB5D-4727-8658-BE5CF3C0DBF2}"/>
    <dgm:cxn modelId="{9CDAD3BC-910C-4E02-9812-7319556AD196}" srcId="{19E16762-E1E1-4126-8F8D-820D61C9AEC8}" destId="{80F5D501-4E81-4DE0-9037-C9581A3ACB70}" srcOrd="0" destOrd="0" parTransId="{2372C93F-A084-4C97-A876-B728E6D90164}" sibTransId="{4861A29C-C426-4569-9741-90F277448956}"/>
    <dgm:cxn modelId="{0BD617C0-F106-44AD-B643-6D289F64DD4E}" type="presOf" srcId="{F5865C06-1F8D-4372-97E2-C02C201EBDCD}" destId="{6AE365BE-C820-4549-A0EA-47C01A743F0B}" srcOrd="0" destOrd="0" presId="urn:microsoft.com/office/officeart/2005/8/layout/hierarchy3"/>
    <dgm:cxn modelId="{F73E59C5-D234-4540-BA0C-75A6BDDC1A9D}" srcId="{62DA2519-DDEC-4C5B-979A-DCD4548FF211}" destId="{B91D9598-E35D-456C-9138-258ED157F9DF}" srcOrd="0" destOrd="0" parTransId="{F5865C06-1F8D-4372-97E2-C02C201EBDCD}" sibTransId="{043F4F80-F326-4303-B8BB-E6FAA179FF92}"/>
    <dgm:cxn modelId="{264362C6-86E4-419B-8D73-9CD73ABB9895}" type="presOf" srcId="{AD5F3EA4-EC81-4C7E-86E7-1192B02BB6D4}" destId="{A71335C7-7D38-41B8-B215-1EAECFFB0D55}" srcOrd="1" destOrd="0" presId="urn:microsoft.com/office/officeart/2005/8/layout/hierarchy3"/>
    <dgm:cxn modelId="{607B90CC-ADB9-45B3-9C6A-0E977AD1B4CE}" type="presOf" srcId="{A0C04079-7892-44F8-A9E7-B8C1E5B03ABF}" destId="{7174C0F2-E1AD-4F66-93F8-B753B7645B96}" srcOrd="0" destOrd="0" presId="urn:microsoft.com/office/officeart/2005/8/layout/hierarchy3"/>
    <dgm:cxn modelId="{BB4C0BCE-5042-4E5A-98F4-C81203153CB7}" type="presOf" srcId="{AD5F3EA4-EC81-4C7E-86E7-1192B02BB6D4}" destId="{4B950223-4FD8-433E-9048-7CC7635C2964}" srcOrd="0" destOrd="0" presId="urn:microsoft.com/office/officeart/2005/8/layout/hierarchy3"/>
    <dgm:cxn modelId="{C5DA5CD2-E2E4-4654-A7F3-EE29554B2B68}" type="presOf" srcId="{19E16762-E1E1-4126-8F8D-820D61C9AEC8}" destId="{350DD744-59E9-4D41-9AD3-A3E880BE0A11}" srcOrd="0" destOrd="0" presId="urn:microsoft.com/office/officeart/2005/8/layout/hierarchy3"/>
    <dgm:cxn modelId="{3B686EE7-E8DE-4352-9741-052AF24C202B}" type="presOf" srcId="{F1EFA288-6C74-4AD3-96DF-5AC71C6963DA}" destId="{3230FC60-F803-4B14-904A-F1E0F8DFCACA}" srcOrd="0" destOrd="0" presId="urn:microsoft.com/office/officeart/2005/8/layout/hierarchy3"/>
    <dgm:cxn modelId="{AE2C95F0-1B72-4682-BF12-DAE5FFADF1DB}" type="presOf" srcId="{B91D9598-E35D-456C-9138-258ED157F9DF}" destId="{813697CE-F64D-466E-8E68-044115369725}" srcOrd="0" destOrd="0" presId="urn:microsoft.com/office/officeart/2005/8/layout/hierarchy3"/>
    <dgm:cxn modelId="{31C325F8-073F-4AE8-ACF7-2BC9BC84DCA4}" srcId="{AD5F3EA4-EC81-4C7E-86E7-1192B02BB6D4}" destId="{95B1AB08-E25E-4584-88DD-229011549C79}" srcOrd="0" destOrd="0" parTransId="{04865F41-22F6-46C4-AD24-E504F4A50A95}" sibTransId="{DC272AA8-EAC6-4774-A067-C1568AD2F726}"/>
    <dgm:cxn modelId="{C384D554-63A3-470F-B1EA-D0D631F9C93E}" type="presParOf" srcId="{8B13E82B-FF5F-438C-AF57-015EEFD19906}" destId="{696CBBA0-431F-4E64-8E72-7E4462B087D8}" srcOrd="0" destOrd="0" presId="urn:microsoft.com/office/officeart/2005/8/layout/hierarchy3"/>
    <dgm:cxn modelId="{1385D94F-A5D6-4256-86FE-C272FF77E71C}" type="presParOf" srcId="{696CBBA0-431F-4E64-8E72-7E4462B087D8}" destId="{139FBE0D-8FC3-41AA-B0E5-9E902F42EEA1}" srcOrd="0" destOrd="0" presId="urn:microsoft.com/office/officeart/2005/8/layout/hierarchy3"/>
    <dgm:cxn modelId="{4DFDC954-E53B-4B92-91B4-0414475D052D}" type="presParOf" srcId="{139FBE0D-8FC3-41AA-B0E5-9E902F42EEA1}" destId="{ADC7EE2C-7E21-4555-8EE9-A10A25310EC4}" srcOrd="0" destOrd="0" presId="urn:microsoft.com/office/officeart/2005/8/layout/hierarchy3"/>
    <dgm:cxn modelId="{8ED44AD2-201E-4F1B-A6D0-2CDF63541674}" type="presParOf" srcId="{139FBE0D-8FC3-41AA-B0E5-9E902F42EEA1}" destId="{E669D308-B25D-4581-9258-A287ACF7B55D}" srcOrd="1" destOrd="0" presId="urn:microsoft.com/office/officeart/2005/8/layout/hierarchy3"/>
    <dgm:cxn modelId="{841C65C9-AF45-4C12-8EA3-AA0AB2898BD4}" type="presParOf" srcId="{696CBBA0-431F-4E64-8E72-7E4462B087D8}" destId="{E09DAEF9-C8AD-497D-8F0F-9F429F54269A}" srcOrd="1" destOrd="0" presId="urn:microsoft.com/office/officeart/2005/8/layout/hierarchy3"/>
    <dgm:cxn modelId="{9860C25C-90FF-4E23-986D-83EAA6214C2B}" type="presParOf" srcId="{E09DAEF9-C8AD-497D-8F0F-9F429F54269A}" destId="{6AE365BE-C820-4549-A0EA-47C01A743F0B}" srcOrd="0" destOrd="0" presId="urn:microsoft.com/office/officeart/2005/8/layout/hierarchy3"/>
    <dgm:cxn modelId="{A70FEB35-BB09-4549-9F99-5518D0543E72}" type="presParOf" srcId="{E09DAEF9-C8AD-497D-8F0F-9F429F54269A}" destId="{813697CE-F64D-466E-8E68-044115369725}" srcOrd="1" destOrd="0" presId="urn:microsoft.com/office/officeart/2005/8/layout/hierarchy3"/>
    <dgm:cxn modelId="{4A0737ED-3A97-4498-A1AF-E94772C0EA24}" type="presParOf" srcId="{E09DAEF9-C8AD-497D-8F0F-9F429F54269A}" destId="{3230FC60-F803-4B14-904A-F1E0F8DFCACA}" srcOrd="2" destOrd="0" presId="urn:microsoft.com/office/officeart/2005/8/layout/hierarchy3"/>
    <dgm:cxn modelId="{3BDC5638-1D1F-4CE2-AE8D-D1D67A1ECF42}" type="presParOf" srcId="{E09DAEF9-C8AD-497D-8F0F-9F429F54269A}" destId="{2A67FFFB-7EE5-4B68-8028-BD7028614794}" srcOrd="3" destOrd="0" presId="urn:microsoft.com/office/officeart/2005/8/layout/hierarchy3"/>
    <dgm:cxn modelId="{BECDA62B-4154-4671-9798-916CE325AFBB}" type="presParOf" srcId="{8B13E82B-FF5F-438C-AF57-015EEFD19906}" destId="{3D99957A-9090-4D72-B3A7-84E2CA6000A9}" srcOrd="1" destOrd="0" presId="urn:microsoft.com/office/officeart/2005/8/layout/hierarchy3"/>
    <dgm:cxn modelId="{653D880E-0ACB-465C-895B-97A4D2894C56}" type="presParOf" srcId="{3D99957A-9090-4D72-B3A7-84E2CA6000A9}" destId="{A8CD6A27-568C-4346-A1F5-DF7A9E930424}" srcOrd="0" destOrd="0" presId="urn:microsoft.com/office/officeart/2005/8/layout/hierarchy3"/>
    <dgm:cxn modelId="{8CEA7661-91C6-4A5E-9293-5DD250DE4776}" type="presParOf" srcId="{A8CD6A27-568C-4346-A1F5-DF7A9E930424}" destId="{4B950223-4FD8-433E-9048-7CC7635C2964}" srcOrd="0" destOrd="0" presId="urn:microsoft.com/office/officeart/2005/8/layout/hierarchy3"/>
    <dgm:cxn modelId="{5867528E-BAE9-4108-86D7-7A40A20B0A70}" type="presParOf" srcId="{A8CD6A27-568C-4346-A1F5-DF7A9E930424}" destId="{A71335C7-7D38-41B8-B215-1EAECFFB0D55}" srcOrd="1" destOrd="0" presId="urn:microsoft.com/office/officeart/2005/8/layout/hierarchy3"/>
    <dgm:cxn modelId="{BF16553D-790F-40EF-8D53-4FE2B8E86334}" type="presParOf" srcId="{3D99957A-9090-4D72-B3A7-84E2CA6000A9}" destId="{7571F7F3-2087-45D8-BF96-721278B4F71E}" srcOrd="1" destOrd="0" presId="urn:microsoft.com/office/officeart/2005/8/layout/hierarchy3"/>
    <dgm:cxn modelId="{AADB33CC-475B-4EE3-9096-3A10B7BF7035}" type="presParOf" srcId="{7571F7F3-2087-45D8-BF96-721278B4F71E}" destId="{73AFB64F-4395-40F3-B77A-8D704515E627}" srcOrd="0" destOrd="0" presId="urn:microsoft.com/office/officeart/2005/8/layout/hierarchy3"/>
    <dgm:cxn modelId="{5EB9AF4E-7A12-4AAD-AE8D-3994F5DE52B4}" type="presParOf" srcId="{7571F7F3-2087-45D8-BF96-721278B4F71E}" destId="{393C2B38-C2D3-49C4-B6D0-EC4CB2BD596D}" srcOrd="1" destOrd="0" presId="urn:microsoft.com/office/officeart/2005/8/layout/hierarchy3"/>
    <dgm:cxn modelId="{96E6D55C-F864-4C39-981D-E7822D88BF67}" type="presParOf" srcId="{7571F7F3-2087-45D8-BF96-721278B4F71E}" destId="{00D3C61C-A176-47DA-927C-B4DF011FA221}" srcOrd="2" destOrd="0" presId="urn:microsoft.com/office/officeart/2005/8/layout/hierarchy3"/>
    <dgm:cxn modelId="{B21DCC03-26AA-4261-9290-677D983D7F2D}" type="presParOf" srcId="{7571F7F3-2087-45D8-BF96-721278B4F71E}" destId="{6404C8FC-256E-415C-8B91-0176B5AF93A0}" srcOrd="3" destOrd="0" presId="urn:microsoft.com/office/officeart/2005/8/layout/hierarchy3"/>
    <dgm:cxn modelId="{9566AC3B-0BEA-44C6-8213-6DA6E3F1E3F5}" type="presParOf" srcId="{8B13E82B-FF5F-438C-AF57-015EEFD19906}" destId="{452BD31F-F623-45DF-912F-D869B51EE56F}" srcOrd="2" destOrd="0" presId="urn:microsoft.com/office/officeart/2005/8/layout/hierarchy3"/>
    <dgm:cxn modelId="{ED284CEC-076E-42E1-BF82-F52F9C7CF9B8}" type="presParOf" srcId="{452BD31F-F623-45DF-912F-D869B51EE56F}" destId="{932AAA08-D330-4035-AC1D-DE9549C1874B}" srcOrd="0" destOrd="0" presId="urn:microsoft.com/office/officeart/2005/8/layout/hierarchy3"/>
    <dgm:cxn modelId="{921569DE-5CA3-43D9-8109-5422C2E9133C}" type="presParOf" srcId="{932AAA08-D330-4035-AC1D-DE9549C1874B}" destId="{350DD744-59E9-4D41-9AD3-A3E880BE0A11}" srcOrd="0" destOrd="0" presId="urn:microsoft.com/office/officeart/2005/8/layout/hierarchy3"/>
    <dgm:cxn modelId="{945AADFC-BECB-496C-8009-61092E9B68AD}" type="presParOf" srcId="{932AAA08-D330-4035-AC1D-DE9549C1874B}" destId="{44B8880D-55B5-4AF8-AF82-B2491F37597D}" srcOrd="1" destOrd="0" presId="urn:microsoft.com/office/officeart/2005/8/layout/hierarchy3"/>
    <dgm:cxn modelId="{BFFCD239-5D76-445E-A1AF-CE6596CD5FF0}" type="presParOf" srcId="{452BD31F-F623-45DF-912F-D869B51EE56F}" destId="{4388A8C9-B58A-4D2E-82C6-027354453CFB}" srcOrd="1" destOrd="0" presId="urn:microsoft.com/office/officeart/2005/8/layout/hierarchy3"/>
    <dgm:cxn modelId="{9584EAE3-DC80-4392-8003-9F99A48405BA}" type="presParOf" srcId="{4388A8C9-B58A-4D2E-82C6-027354453CFB}" destId="{A2DC22CE-9179-4CB5-A5A2-E7309F337C77}" srcOrd="0" destOrd="0" presId="urn:microsoft.com/office/officeart/2005/8/layout/hierarchy3"/>
    <dgm:cxn modelId="{A408EBCA-FAAA-45EA-849C-657D1E4EB09A}" type="presParOf" srcId="{4388A8C9-B58A-4D2E-82C6-027354453CFB}" destId="{8E615917-6CE4-4A25-B94A-AB584F386223}" srcOrd="1" destOrd="0" presId="urn:microsoft.com/office/officeart/2005/8/layout/hierarchy3"/>
    <dgm:cxn modelId="{CFE207FC-825F-45CD-AA41-6A7B91CB467E}" type="presParOf" srcId="{4388A8C9-B58A-4D2E-82C6-027354453CFB}" destId="{7174C0F2-E1AD-4F66-93F8-B753B7645B96}" srcOrd="2" destOrd="0" presId="urn:microsoft.com/office/officeart/2005/8/layout/hierarchy3"/>
    <dgm:cxn modelId="{AD7574AF-3C8F-4D3C-AAD1-CE38BCFAC581}" type="presParOf" srcId="{4388A8C9-B58A-4D2E-82C6-027354453CFB}" destId="{8FD0FB8B-EE6E-422D-8E28-5590A8E333B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2E3C62-4786-4173-874F-70C16163D82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GB"/>
        </a:p>
      </dgm:t>
    </dgm:pt>
    <dgm:pt modelId="{E32D0255-42AB-4E6F-B804-C22DCEA6F872}">
      <dgm:prSet phldrT="[Text]" custT="1"/>
      <dgm:spPr/>
      <dgm:t>
        <a:bodyPr/>
        <a:lstStyle/>
        <a:p>
          <a:r>
            <a:rPr lang="en-GB" sz="1800" b="1" dirty="0"/>
            <a:t>Lack of supervision infrastructure</a:t>
          </a:r>
        </a:p>
      </dgm:t>
    </dgm:pt>
    <dgm:pt modelId="{8067ADEA-3D60-43C7-A0A1-DA1771DC95AE}" type="parTrans" cxnId="{F90A72BF-AC22-4661-A209-E924C4B34404}">
      <dgm:prSet/>
      <dgm:spPr/>
      <dgm:t>
        <a:bodyPr/>
        <a:lstStyle/>
        <a:p>
          <a:endParaRPr lang="en-GB"/>
        </a:p>
      </dgm:t>
    </dgm:pt>
    <dgm:pt modelId="{26631094-0095-40D3-A46D-BF51A4D73081}" type="sibTrans" cxnId="{F90A72BF-AC22-4661-A209-E924C4B34404}">
      <dgm:prSet/>
      <dgm:spPr/>
      <dgm:t>
        <a:bodyPr/>
        <a:lstStyle/>
        <a:p>
          <a:endParaRPr lang="en-GB"/>
        </a:p>
      </dgm:t>
    </dgm:pt>
    <dgm:pt modelId="{44B1E12A-F045-45B9-918D-8FDAA26138F8}">
      <dgm:prSet phldrT="[Text]" custT="1"/>
      <dgm:spPr/>
      <dgm:t>
        <a:bodyPr/>
        <a:lstStyle/>
        <a:p>
          <a:pPr>
            <a:buFont typeface="Arial" panose="020B0604020202020204" pitchFamily="34" charset="0"/>
            <a:buChar char="•"/>
          </a:pPr>
          <a:r>
            <a:rPr lang="en-GB" sz="1600" dirty="0"/>
            <a:t>Within some services, lack of infrastructure to support supervision.</a:t>
          </a:r>
        </a:p>
      </dgm:t>
    </dgm:pt>
    <dgm:pt modelId="{B408E745-E39A-44A2-817E-276D64BA98F5}" type="parTrans" cxnId="{266E3827-08DA-4029-93CC-8CB7B018EC27}">
      <dgm:prSet/>
      <dgm:spPr/>
      <dgm:t>
        <a:bodyPr/>
        <a:lstStyle/>
        <a:p>
          <a:endParaRPr lang="en-GB"/>
        </a:p>
      </dgm:t>
    </dgm:pt>
    <dgm:pt modelId="{B6656BEF-E840-43F6-B63D-C95C7D354B02}" type="sibTrans" cxnId="{266E3827-08DA-4029-93CC-8CB7B018EC27}">
      <dgm:prSet/>
      <dgm:spPr/>
      <dgm:t>
        <a:bodyPr/>
        <a:lstStyle/>
        <a:p>
          <a:endParaRPr lang="en-GB"/>
        </a:p>
      </dgm:t>
    </dgm:pt>
    <dgm:pt modelId="{639204D6-AFBD-4EC0-B5E2-4EB25F1A6AA3}">
      <dgm:prSet phldrT="[Text]" custT="1"/>
      <dgm:spPr/>
      <dgm:t>
        <a:bodyPr/>
        <a:lstStyle/>
        <a:p>
          <a:r>
            <a:rPr lang="en-GB" sz="1600" dirty="0"/>
            <a:t>Supervision = additional demand on services.</a:t>
          </a:r>
        </a:p>
      </dgm:t>
    </dgm:pt>
    <dgm:pt modelId="{8B701F95-6694-4AD0-8887-3BF44F6CE1BD}" type="parTrans" cxnId="{1156A288-ABBB-4D6E-894F-44AAB73BC869}">
      <dgm:prSet/>
      <dgm:spPr/>
      <dgm:t>
        <a:bodyPr/>
        <a:lstStyle/>
        <a:p>
          <a:endParaRPr lang="en-GB"/>
        </a:p>
      </dgm:t>
    </dgm:pt>
    <dgm:pt modelId="{74004C07-4B6C-4C7E-B472-52C4BDF9C084}" type="sibTrans" cxnId="{1156A288-ABBB-4D6E-894F-44AAB73BC869}">
      <dgm:prSet/>
      <dgm:spPr/>
      <dgm:t>
        <a:bodyPr/>
        <a:lstStyle/>
        <a:p>
          <a:endParaRPr lang="en-GB"/>
        </a:p>
      </dgm:t>
    </dgm:pt>
    <dgm:pt modelId="{81B0868A-61DA-4209-9931-A16A350C5101}">
      <dgm:prSet phldrT="[Text]" custT="1"/>
      <dgm:spPr/>
      <dgm:t>
        <a:bodyPr/>
        <a:lstStyle/>
        <a:p>
          <a:r>
            <a:rPr lang="en-GB" sz="1800" b="1" dirty="0"/>
            <a:t>Key lessons</a:t>
          </a:r>
        </a:p>
      </dgm:t>
    </dgm:pt>
    <dgm:pt modelId="{0DCE6F43-5F35-4B8B-85D0-4D3341100A3E}" type="parTrans" cxnId="{4D058290-6712-47D2-A153-15B935D1E12B}">
      <dgm:prSet/>
      <dgm:spPr/>
      <dgm:t>
        <a:bodyPr/>
        <a:lstStyle/>
        <a:p>
          <a:endParaRPr lang="en-GB"/>
        </a:p>
      </dgm:t>
    </dgm:pt>
    <dgm:pt modelId="{FD455DD5-8728-4765-9D6B-6727238F9EB8}" type="sibTrans" cxnId="{4D058290-6712-47D2-A153-15B935D1E12B}">
      <dgm:prSet/>
      <dgm:spPr/>
      <dgm:t>
        <a:bodyPr/>
        <a:lstStyle/>
        <a:p>
          <a:endParaRPr lang="en-GB"/>
        </a:p>
      </dgm:t>
    </dgm:pt>
    <dgm:pt modelId="{3C0151BE-1545-4DC4-B763-4F1EB27E430C}">
      <dgm:prSet phldrT="[Text]" custT="1"/>
      <dgm:spPr/>
      <dgm:t>
        <a:bodyPr/>
        <a:lstStyle/>
        <a:p>
          <a:r>
            <a:rPr lang="en-GB" sz="1600" dirty="0"/>
            <a:t>Buying in supervision to ensure there is enough.</a:t>
          </a:r>
        </a:p>
      </dgm:t>
    </dgm:pt>
    <dgm:pt modelId="{24E6E864-582D-404A-99D3-1548AF359A4F}" type="parTrans" cxnId="{A0CB617A-71FD-474C-8E1D-5C223C0B77D6}">
      <dgm:prSet/>
      <dgm:spPr/>
      <dgm:t>
        <a:bodyPr/>
        <a:lstStyle/>
        <a:p>
          <a:endParaRPr lang="en-GB"/>
        </a:p>
      </dgm:t>
    </dgm:pt>
    <dgm:pt modelId="{36BC9EA6-C580-46A8-8029-964894543C80}" type="sibTrans" cxnId="{A0CB617A-71FD-474C-8E1D-5C223C0B77D6}">
      <dgm:prSet/>
      <dgm:spPr/>
      <dgm:t>
        <a:bodyPr/>
        <a:lstStyle/>
        <a:p>
          <a:endParaRPr lang="en-GB"/>
        </a:p>
      </dgm:t>
    </dgm:pt>
    <dgm:pt modelId="{83965E63-CB1E-407C-B28D-85DA9EBB6ACB}">
      <dgm:prSet phldrT="[Text]" custT="1"/>
      <dgm:spPr/>
      <dgm:t>
        <a:bodyPr/>
        <a:lstStyle/>
        <a:p>
          <a:r>
            <a:rPr lang="en-GB" sz="1600" dirty="0"/>
            <a:t>Individual supervision is preferred model, but group supervisions were on offer                                 for both CBT and SFP trainees - more efficient.</a:t>
          </a:r>
        </a:p>
      </dgm:t>
    </dgm:pt>
    <dgm:pt modelId="{951CEEEB-330C-43C4-A74F-2D807997D020}" type="parTrans" cxnId="{2547EEC6-A9BD-4D2A-AE55-1EB252EF82EB}">
      <dgm:prSet/>
      <dgm:spPr/>
      <dgm:t>
        <a:bodyPr/>
        <a:lstStyle/>
        <a:p>
          <a:endParaRPr lang="en-GB"/>
        </a:p>
      </dgm:t>
    </dgm:pt>
    <dgm:pt modelId="{7F98F540-3267-4603-A3F7-2A3E3728AD45}" type="sibTrans" cxnId="{2547EEC6-A9BD-4D2A-AE55-1EB252EF82EB}">
      <dgm:prSet/>
      <dgm:spPr/>
      <dgm:t>
        <a:bodyPr/>
        <a:lstStyle/>
        <a:p>
          <a:endParaRPr lang="en-GB"/>
        </a:p>
      </dgm:t>
    </dgm:pt>
    <dgm:pt modelId="{9BDB9D40-D1FE-4CAC-8B51-8EA7A8A0ED31}">
      <dgm:prSet phldrT="[Text]" custT="1"/>
      <dgm:spPr/>
      <dgm:t>
        <a:bodyPr/>
        <a:lstStyle/>
        <a:p>
          <a:r>
            <a:rPr lang="en-GB" sz="1600" dirty="0"/>
            <a:t>No dedicated supervisors.</a:t>
          </a:r>
        </a:p>
      </dgm:t>
    </dgm:pt>
    <dgm:pt modelId="{9A237BDB-ED66-4ED1-9C50-6BC2AE0560D9}" type="parTrans" cxnId="{22810570-6A16-45EE-A0AC-BC070A47CE65}">
      <dgm:prSet/>
      <dgm:spPr/>
      <dgm:t>
        <a:bodyPr/>
        <a:lstStyle/>
        <a:p>
          <a:endParaRPr lang="en-GB"/>
        </a:p>
      </dgm:t>
    </dgm:pt>
    <dgm:pt modelId="{13FF77AF-6B0B-47D5-A87D-C15B65BEDE22}" type="sibTrans" cxnId="{22810570-6A16-45EE-A0AC-BC070A47CE65}">
      <dgm:prSet/>
      <dgm:spPr/>
      <dgm:t>
        <a:bodyPr/>
        <a:lstStyle/>
        <a:p>
          <a:endParaRPr lang="en-GB"/>
        </a:p>
      </dgm:t>
    </dgm:pt>
    <dgm:pt modelId="{778B99AC-9532-4C1A-89CC-DFEC973D69BB}">
      <dgm:prSet phldrT="[Text]" custT="1"/>
      <dgm:spPr/>
      <dgm:t>
        <a:bodyPr/>
        <a:lstStyle/>
        <a:p>
          <a:r>
            <a:rPr lang="en-GB" sz="1600" dirty="0"/>
            <a:t>Current staff working beyond role to supervise.</a:t>
          </a:r>
        </a:p>
      </dgm:t>
    </dgm:pt>
    <dgm:pt modelId="{A41655D0-51E2-4F42-957B-700592B03DB3}" type="parTrans" cxnId="{88BBE071-4008-4FDA-AA86-96801D924F01}">
      <dgm:prSet/>
      <dgm:spPr/>
      <dgm:t>
        <a:bodyPr/>
        <a:lstStyle/>
        <a:p>
          <a:endParaRPr lang="en-GB"/>
        </a:p>
      </dgm:t>
    </dgm:pt>
    <dgm:pt modelId="{3AAF86CA-EB2B-479C-A336-A7266A6C9E47}" type="sibTrans" cxnId="{88BBE071-4008-4FDA-AA86-96801D924F01}">
      <dgm:prSet/>
      <dgm:spPr/>
      <dgm:t>
        <a:bodyPr/>
        <a:lstStyle/>
        <a:p>
          <a:endParaRPr lang="en-GB"/>
        </a:p>
      </dgm:t>
    </dgm:pt>
    <dgm:pt modelId="{1E22663B-6B13-4591-B165-2D6079910325}">
      <dgm:prSet phldrT="[Text]" custT="1"/>
      <dgm:spPr/>
      <dgm:t>
        <a:bodyPr/>
        <a:lstStyle/>
        <a:p>
          <a:r>
            <a:rPr lang="en-GB" sz="1600" dirty="0"/>
            <a:t>Forward planning of supply and demand.</a:t>
          </a:r>
        </a:p>
      </dgm:t>
    </dgm:pt>
    <dgm:pt modelId="{91EF3BB8-84F0-4F00-8A69-36E8C3D34577}" type="sibTrans" cxnId="{B8CA3CAD-6D32-4692-BC63-44F469FBB73B}">
      <dgm:prSet/>
      <dgm:spPr/>
      <dgm:t>
        <a:bodyPr/>
        <a:lstStyle/>
        <a:p>
          <a:endParaRPr lang="en-GB"/>
        </a:p>
      </dgm:t>
    </dgm:pt>
    <dgm:pt modelId="{564B4E8E-E978-41BE-84E2-E17EE09DE0E1}" type="parTrans" cxnId="{B8CA3CAD-6D32-4692-BC63-44F469FBB73B}">
      <dgm:prSet/>
      <dgm:spPr/>
      <dgm:t>
        <a:bodyPr/>
        <a:lstStyle/>
        <a:p>
          <a:endParaRPr lang="en-GB"/>
        </a:p>
      </dgm:t>
    </dgm:pt>
    <dgm:pt modelId="{7127A91F-3E58-41CC-B0C7-2C2913297B49}">
      <dgm:prSet phldrT="[Text]" custT="1"/>
      <dgm:spPr/>
      <dgm:t>
        <a:bodyPr/>
        <a:lstStyle/>
        <a:p>
          <a:r>
            <a:rPr lang="en-GB" sz="1600" dirty="0"/>
            <a:t>Staff trained in supervision.</a:t>
          </a:r>
        </a:p>
      </dgm:t>
    </dgm:pt>
    <dgm:pt modelId="{70123831-9097-4290-8A0D-63BE9CB4BD88}" type="sibTrans" cxnId="{CFB9E94F-BEB9-41D5-872B-363A1B90E8CB}">
      <dgm:prSet/>
      <dgm:spPr/>
      <dgm:t>
        <a:bodyPr/>
        <a:lstStyle/>
        <a:p>
          <a:endParaRPr lang="en-GB"/>
        </a:p>
      </dgm:t>
    </dgm:pt>
    <dgm:pt modelId="{51C9558E-6941-402B-923A-083644DD1D3C}" type="parTrans" cxnId="{CFB9E94F-BEB9-41D5-872B-363A1B90E8CB}">
      <dgm:prSet/>
      <dgm:spPr/>
      <dgm:t>
        <a:bodyPr/>
        <a:lstStyle/>
        <a:p>
          <a:endParaRPr lang="en-GB"/>
        </a:p>
      </dgm:t>
    </dgm:pt>
    <dgm:pt modelId="{59779AA2-16E5-4E2F-9771-E1AFBE203644}">
      <dgm:prSet phldrT="[Text]" custT="1"/>
      <dgm:spPr/>
      <dgm:t>
        <a:bodyPr/>
        <a:lstStyle/>
        <a:p>
          <a:r>
            <a:rPr lang="en-GB" sz="1600" dirty="0"/>
            <a:t>When recruiting new staff seeing if qualified to supervise.</a:t>
          </a:r>
        </a:p>
      </dgm:t>
    </dgm:pt>
    <dgm:pt modelId="{4562DD81-60CD-4D25-BC0B-C73456959D03}" type="sibTrans" cxnId="{9BE6F18F-7232-4BF2-8FB9-130BB2818AE0}">
      <dgm:prSet/>
      <dgm:spPr/>
      <dgm:t>
        <a:bodyPr/>
        <a:lstStyle/>
        <a:p>
          <a:endParaRPr lang="en-GB"/>
        </a:p>
      </dgm:t>
    </dgm:pt>
    <dgm:pt modelId="{94AE1680-6FD7-4252-8047-0131A8B3FE0C}" type="parTrans" cxnId="{9BE6F18F-7232-4BF2-8FB9-130BB2818AE0}">
      <dgm:prSet/>
      <dgm:spPr/>
      <dgm:t>
        <a:bodyPr/>
        <a:lstStyle/>
        <a:p>
          <a:endParaRPr lang="en-GB"/>
        </a:p>
      </dgm:t>
    </dgm:pt>
    <dgm:pt modelId="{CD96026B-69CB-49A5-80DC-0495B6DD6357}">
      <dgm:prSet phldrT="[Text]" custT="1"/>
      <dgm:spPr/>
      <dgm:t>
        <a:bodyPr/>
        <a:lstStyle/>
        <a:p>
          <a:r>
            <a:rPr lang="en-GB" sz="1600" dirty="0"/>
            <a:t>Group supervision rather than individual - time and cost effective</a:t>
          </a:r>
        </a:p>
      </dgm:t>
    </dgm:pt>
    <dgm:pt modelId="{0ACD9E1A-E71E-4AAC-96E7-113176086E7D}" type="sibTrans" cxnId="{E7FC0289-7354-4631-A4C4-45ECCB5C4915}">
      <dgm:prSet/>
      <dgm:spPr/>
      <dgm:t>
        <a:bodyPr/>
        <a:lstStyle/>
        <a:p>
          <a:endParaRPr lang="en-GB"/>
        </a:p>
      </dgm:t>
    </dgm:pt>
    <dgm:pt modelId="{CC721EA9-0F2D-41A4-AB10-B16507964545}" type="parTrans" cxnId="{E7FC0289-7354-4631-A4C4-45ECCB5C4915}">
      <dgm:prSet/>
      <dgm:spPr/>
      <dgm:t>
        <a:bodyPr/>
        <a:lstStyle/>
        <a:p>
          <a:endParaRPr lang="en-GB"/>
        </a:p>
      </dgm:t>
    </dgm:pt>
    <dgm:pt modelId="{26D025FE-E898-4140-AD32-F015E9E384DE}">
      <dgm:prSet phldrT="[Text]" custT="1"/>
      <dgm:spPr/>
      <dgm:t>
        <a:bodyPr/>
        <a:lstStyle/>
        <a:p>
          <a:r>
            <a:rPr lang="en-GB" sz="1600" dirty="0"/>
            <a:t>Academic supervision also needs to be built into the workload.</a:t>
          </a:r>
        </a:p>
      </dgm:t>
    </dgm:pt>
    <dgm:pt modelId="{494EF48A-402A-466F-AD0E-3AB6EEAAAE82}" type="sibTrans" cxnId="{675D70FD-5C68-4865-9A80-BB02C1926E78}">
      <dgm:prSet/>
      <dgm:spPr/>
      <dgm:t>
        <a:bodyPr/>
        <a:lstStyle/>
        <a:p>
          <a:endParaRPr lang="en-GB"/>
        </a:p>
      </dgm:t>
    </dgm:pt>
    <dgm:pt modelId="{7D2965A8-3C9F-479F-86E9-98D2E34CBD8F}" type="parTrans" cxnId="{675D70FD-5C68-4865-9A80-BB02C1926E78}">
      <dgm:prSet/>
      <dgm:spPr/>
      <dgm:t>
        <a:bodyPr/>
        <a:lstStyle/>
        <a:p>
          <a:endParaRPr lang="en-GB"/>
        </a:p>
      </dgm:t>
    </dgm:pt>
    <dgm:pt modelId="{40A8C32C-E116-419F-8C79-D69FE9882364}" type="pres">
      <dgm:prSet presAssocID="{162E3C62-4786-4173-874F-70C16163D825}" presName="linear" presStyleCnt="0">
        <dgm:presLayoutVars>
          <dgm:dir/>
          <dgm:animLvl val="lvl"/>
          <dgm:resizeHandles val="exact"/>
        </dgm:presLayoutVars>
      </dgm:prSet>
      <dgm:spPr/>
    </dgm:pt>
    <dgm:pt modelId="{8F4AFEC4-EF74-4EF2-B12F-04C0B2878487}" type="pres">
      <dgm:prSet presAssocID="{E32D0255-42AB-4E6F-B804-C22DCEA6F872}" presName="parentLin" presStyleCnt="0"/>
      <dgm:spPr/>
    </dgm:pt>
    <dgm:pt modelId="{D42C3CB3-78A8-47C3-87CC-DE17070288AC}" type="pres">
      <dgm:prSet presAssocID="{E32D0255-42AB-4E6F-B804-C22DCEA6F872}" presName="parentLeftMargin" presStyleLbl="node1" presStyleIdx="0" presStyleCnt="2"/>
      <dgm:spPr/>
    </dgm:pt>
    <dgm:pt modelId="{2BBF577E-B62E-4015-B7D1-A4B8914BC843}" type="pres">
      <dgm:prSet presAssocID="{E32D0255-42AB-4E6F-B804-C22DCEA6F872}" presName="parentText" presStyleLbl="node1" presStyleIdx="0" presStyleCnt="2" custScaleX="102025" custScaleY="137600">
        <dgm:presLayoutVars>
          <dgm:chMax val="0"/>
          <dgm:bulletEnabled val="1"/>
        </dgm:presLayoutVars>
      </dgm:prSet>
      <dgm:spPr/>
    </dgm:pt>
    <dgm:pt modelId="{9092A24F-87F3-431F-AD8C-EF70EE7D5FA7}" type="pres">
      <dgm:prSet presAssocID="{E32D0255-42AB-4E6F-B804-C22DCEA6F872}" presName="negativeSpace" presStyleCnt="0"/>
      <dgm:spPr/>
    </dgm:pt>
    <dgm:pt modelId="{0F456B87-936F-4C40-94D8-3C43A5572CFD}" type="pres">
      <dgm:prSet presAssocID="{E32D0255-42AB-4E6F-B804-C22DCEA6F872}" presName="childText" presStyleLbl="conFgAcc1" presStyleIdx="0" presStyleCnt="2">
        <dgm:presLayoutVars>
          <dgm:bulletEnabled val="1"/>
        </dgm:presLayoutVars>
      </dgm:prSet>
      <dgm:spPr/>
    </dgm:pt>
    <dgm:pt modelId="{7848F464-FEB6-4D1E-B345-51838FB5D03F}" type="pres">
      <dgm:prSet presAssocID="{26631094-0095-40D3-A46D-BF51A4D73081}" presName="spaceBetweenRectangles" presStyleCnt="0"/>
      <dgm:spPr/>
    </dgm:pt>
    <dgm:pt modelId="{61D2199E-30F0-4BB7-BAB0-DD5811FA6313}" type="pres">
      <dgm:prSet presAssocID="{81B0868A-61DA-4209-9931-A16A350C5101}" presName="parentLin" presStyleCnt="0"/>
      <dgm:spPr/>
    </dgm:pt>
    <dgm:pt modelId="{F86297A2-5DFD-4D20-9E9D-E13B371484BC}" type="pres">
      <dgm:prSet presAssocID="{81B0868A-61DA-4209-9931-A16A350C5101}" presName="parentLeftMargin" presStyleLbl="node1" presStyleIdx="0" presStyleCnt="2"/>
      <dgm:spPr/>
    </dgm:pt>
    <dgm:pt modelId="{B0086C47-27A1-4772-B7E9-9AEF2D0F014E}" type="pres">
      <dgm:prSet presAssocID="{81B0868A-61DA-4209-9931-A16A350C5101}" presName="parentText" presStyleLbl="node1" presStyleIdx="1" presStyleCnt="2">
        <dgm:presLayoutVars>
          <dgm:chMax val="0"/>
          <dgm:bulletEnabled val="1"/>
        </dgm:presLayoutVars>
      </dgm:prSet>
      <dgm:spPr/>
    </dgm:pt>
    <dgm:pt modelId="{39DE2836-D6F7-4C8B-AA98-1C2B9B389520}" type="pres">
      <dgm:prSet presAssocID="{81B0868A-61DA-4209-9931-A16A350C5101}" presName="negativeSpace" presStyleCnt="0"/>
      <dgm:spPr/>
    </dgm:pt>
    <dgm:pt modelId="{68609858-5D70-4038-8BF9-BE84C295F8B4}" type="pres">
      <dgm:prSet presAssocID="{81B0868A-61DA-4209-9931-A16A350C5101}" presName="childText" presStyleLbl="conFgAcc1" presStyleIdx="1" presStyleCnt="2">
        <dgm:presLayoutVars>
          <dgm:bulletEnabled val="1"/>
        </dgm:presLayoutVars>
      </dgm:prSet>
      <dgm:spPr/>
    </dgm:pt>
  </dgm:ptLst>
  <dgm:cxnLst>
    <dgm:cxn modelId="{1893CB13-629E-47EC-9390-8D28A805D12D}" type="presOf" srcId="{E32D0255-42AB-4E6F-B804-C22DCEA6F872}" destId="{2BBF577E-B62E-4015-B7D1-A4B8914BC843}" srcOrd="1" destOrd="0" presId="urn:microsoft.com/office/officeart/2005/8/layout/list1"/>
    <dgm:cxn modelId="{01EC3514-5E8A-461C-8C3D-7C482E3F65ED}" type="presOf" srcId="{83965E63-CB1E-407C-B28D-85DA9EBB6ACB}" destId="{0F456B87-936F-4C40-94D8-3C43A5572CFD}" srcOrd="0" destOrd="5" presId="urn:microsoft.com/office/officeart/2005/8/layout/list1"/>
    <dgm:cxn modelId="{C18BB615-1D30-4B29-A0FB-BE5EAE3EB799}" type="presOf" srcId="{3C0151BE-1545-4DC4-B763-4F1EB27E430C}" destId="{0F456B87-936F-4C40-94D8-3C43A5572CFD}" srcOrd="0" destOrd="4" presId="urn:microsoft.com/office/officeart/2005/8/layout/list1"/>
    <dgm:cxn modelId="{6CCF7016-4B99-44FD-9005-360C375EC215}" type="presOf" srcId="{778B99AC-9532-4C1A-89CC-DFEC973D69BB}" destId="{0F456B87-936F-4C40-94D8-3C43A5572CFD}" srcOrd="0" destOrd="3" presId="urn:microsoft.com/office/officeart/2005/8/layout/list1"/>
    <dgm:cxn modelId="{24E72620-FD30-487C-921D-816081233D86}" type="presOf" srcId="{26D025FE-E898-4140-AD32-F015E9E384DE}" destId="{68609858-5D70-4038-8BF9-BE84C295F8B4}" srcOrd="0" destOrd="4" presId="urn:microsoft.com/office/officeart/2005/8/layout/list1"/>
    <dgm:cxn modelId="{266E3827-08DA-4029-93CC-8CB7B018EC27}" srcId="{E32D0255-42AB-4E6F-B804-C22DCEA6F872}" destId="{44B1E12A-F045-45B9-918D-8FDAA26138F8}" srcOrd="0" destOrd="0" parTransId="{B408E745-E39A-44A2-817E-276D64BA98F5}" sibTransId="{B6656BEF-E840-43F6-B63D-C95C7D354B02}"/>
    <dgm:cxn modelId="{6D55025E-B584-4C0A-AD29-979946BAD5B0}" type="presOf" srcId="{7127A91F-3E58-41CC-B0C7-2C2913297B49}" destId="{68609858-5D70-4038-8BF9-BE84C295F8B4}" srcOrd="0" destOrd="1" presId="urn:microsoft.com/office/officeart/2005/8/layout/list1"/>
    <dgm:cxn modelId="{66155462-5CB3-4C41-A837-0406EAB1E131}" type="presOf" srcId="{81B0868A-61DA-4209-9931-A16A350C5101}" destId="{F86297A2-5DFD-4D20-9E9D-E13B371484BC}" srcOrd="0" destOrd="0" presId="urn:microsoft.com/office/officeart/2005/8/layout/list1"/>
    <dgm:cxn modelId="{CFB9E94F-BEB9-41D5-872B-363A1B90E8CB}" srcId="{81B0868A-61DA-4209-9931-A16A350C5101}" destId="{7127A91F-3E58-41CC-B0C7-2C2913297B49}" srcOrd="1" destOrd="0" parTransId="{51C9558E-6941-402B-923A-083644DD1D3C}" sibTransId="{70123831-9097-4290-8A0D-63BE9CB4BD88}"/>
    <dgm:cxn modelId="{22810570-6A16-45EE-A0AC-BC070A47CE65}" srcId="{E32D0255-42AB-4E6F-B804-C22DCEA6F872}" destId="{9BDB9D40-D1FE-4CAC-8B51-8EA7A8A0ED31}" srcOrd="2" destOrd="0" parTransId="{9A237BDB-ED66-4ED1-9C50-6BC2AE0560D9}" sibTransId="{13FF77AF-6B0B-47D5-A87D-C15B65BEDE22}"/>
    <dgm:cxn modelId="{88BBE071-4008-4FDA-AA86-96801D924F01}" srcId="{E32D0255-42AB-4E6F-B804-C22DCEA6F872}" destId="{778B99AC-9532-4C1A-89CC-DFEC973D69BB}" srcOrd="3" destOrd="0" parTransId="{A41655D0-51E2-4F42-957B-700592B03DB3}" sibTransId="{3AAF86CA-EB2B-479C-A336-A7266A6C9E47}"/>
    <dgm:cxn modelId="{444CFB51-4EBC-417A-865B-3586CAF7538F}" type="presOf" srcId="{639204D6-AFBD-4EC0-B5E2-4EB25F1A6AA3}" destId="{0F456B87-936F-4C40-94D8-3C43A5572CFD}" srcOrd="0" destOrd="1" presId="urn:microsoft.com/office/officeart/2005/8/layout/list1"/>
    <dgm:cxn modelId="{A0CB617A-71FD-474C-8E1D-5C223C0B77D6}" srcId="{E32D0255-42AB-4E6F-B804-C22DCEA6F872}" destId="{3C0151BE-1545-4DC4-B763-4F1EB27E430C}" srcOrd="4" destOrd="0" parTransId="{24E6E864-582D-404A-99D3-1548AF359A4F}" sibTransId="{36BC9EA6-C580-46A8-8029-964894543C80}"/>
    <dgm:cxn modelId="{B15F747D-465C-415F-B476-7FC1F4E78097}" type="presOf" srcId="{9BDB9D40-D1FE-4CAC-8B51-8EA7A8A0ED31}" destId="{0F456B87-936F-4C40-94D8-3C43A5572CFD}" srcOrd="0" destOrd="2" presId="urn:microsoft.com/office/officeart/2005/8/layout/list1"/>
    <dgm:cxn modelId="{1156A288-ABBB-4D6E-894F-44AAB73BC869}" srcId="{E32D0255-42AB-4E6F-B804-C22DCEA6F872}" destId="{639204D6-AFBD-4EC0-B5E2-4EB25F1A6AA3}" srcOrd="1" destOrd="0" parTransId="{8B701F95-6694-4AD0-8887-3BF44F6CE1BD}" sibTransId="{74004C07-4B6C-4C7E-B472-52C4BDF9C084}"/>
    <dgm:cxn modelId="{E7FC0289-7354-4631-A4C4-45ECCB5C4915}" srcId="{81B0868A-61DA-4209-9931-A16A350C5101}" destId="{CD96026B-69CB-49A5-80DC-0495B6DD6357}" srcOrd="3" destOrd="0" parTransId="{CC721EA9-0F2D-41A4-AB10-B16507964545}" sibTransId="{0ACD9E1A-E71E-4AAC-96E7-113176086E7D}"/>
    <dgm:cxn modelId="{9BE6F18F-7232-4BF2-8FB9-130BB2818AE0}" srcId="{81B0868A-61DA-4209-9931-A16A350C5101}" destId="{59779AA2-16E5-4E2F-9771-E1AFBE203644}" srcOrd="2" destOrd="0" parTransId="{94AE1680-6FD7-4252-8047-0131A8B3FE0C}" sibTransId="{4562DD81-60CD-4D25-BC0B-C73456959D03}"/>
    <dgm:cxn modelId="{4D058290-6712-47D2-A153-15B935D1E12B}" srcId="{162E3C62-4786-4173-874F-70C16163D825}" destId="{81B0868A-61DA-4209-9931-A16A350C5101}" srcOrd="1" destOrd="0" parTransId="{0DCE6F43-5F35-4B8B-85D0-4D3341100A3E}" sibTransId="{FD455DD5-8728-4765-9D6B-6727238F9EB8}"/>
    <dgm:cxn modelId="{B9B14495-E9AB-479D-9BC3-D841FD4341AF}" type="presOf" srcId="{44B1E12A-F045-45B9-918D-8FDAA26138F8}" destId="{0F456B87-936F-4C40-94D8-3C43A5572CFD}" srcOrd="0" destOrd="0" presId="urn:microsoft.com/office/officeart/2005/8/layout/list1"/>
    <dgm:cxn modelId="{9CFA44A1-7FFB-4779-9D08-793E51A5A9D2}" type="presOf" srcId="{1E22663B-6B13-4591-B165-2D6079910325}" destId="{68609858-5D70-4038-8BF9-BE84C295F8B4}" srcOrd="0" destOrd="0" presId="urn:microsoft.com/office/officeart/2005/8/layout/list1"/>
    <dgm:cxn modelId="{8A5EF6A6-C1C8-4F6B-8292-C7DDEE9EDC81}" type="presOf" srcId="{81B0868A-61DA-4209-9931-A16A350C5101}" destId="{B0086C47-27A1-4772-B7E9-9AEF2D0F014E}" srcOrd="1" destOrd="0" presId="urn:microsoft.com/office/officeart/2005/8/layout/list1"/>
    <dgm:cxn modelId="{B8CA3CAD-6D32-4692-BC63-44F469FBB73B}" srcId="{81B0868A-61DA-4209-9931-A16A350C5101}" destId="{1E22663B-6B13-4591-B165-2D6079910325}" srcOrd="0" destOrd="0" parTransId="{564B4E8E-E978-41BE-84E2-E17EE09DE0E1}" sibTransId="{91EF3BB8-84F0-4F00-8A69-36E8C3D34577}"/>
    <dgm:cxn modelId="{F90A72BF-AC22-4661-A209-E924C4B34404}" srcId="{162E3C62-4786-4173-874F-70C16163D825}" destId="{E32D0255-42AB-4E6F-B804-C22DCEA6F872}" srcOrd="0" destOrd="0" parTransId="{8067ADEA-3D60-43C7-A0A1-DA1771DC95AE}" sibTransId="{26631094-0095-40D3-A46D-BF51A4D73081}"/>
    <dgm:cxn modelId="{E74760C1-CFFA-433A-88D4-246E6AC88462}" type="presOf" srcId="{59779AA2-16E5-4E2F-9771-E1AFBE203644}" destId="{68609858-5D70-4038-8BF9-BE84C295F8B4}" srcOrd="0" destOrd="2" presId="urn:microsoft.com/office/officeart/2005/8/layout/list1"/>
    <dgm:cxn modelId="{527C0DC6-52B2-49F6-8CF1-03B02EBEFE04}" type="presOf" srcId="{E32D0255-42AB-4E6F-B804-C22DCEA6F872}" destId="{D42C3CB3-78A8-47C3-87CC-DE17070288AC}" srcOrd="0" destOrd="0" presId="urn:microsoft.com/office/officeart/2005/8/layout/list1"/>
    <dgm:cxn modelId="{2547EEC6-A9BD-4D2A-AE55-1EB252EF82EB}" srcId="{E32D0255-42AB-4E6F-B804-C22DCEA6F872}" destId="{83965E63-CB1E-407C-B28D-85DA9EBB6ACB}" srcOrd="5" destOrd="0" parTransId="{951CEEEB-330C-43C4-A74F-2D807997D020}" sibTransId="{7F98F540-3267-4603-A3F7-2A3E3728AD45}"/>
    <dgm:cxn modelId="{1C63DEDB-52F6-4ACF-8E09-8BD53334FCF8}" type="presOf" srcId="{CD96026B-69CB-49A5-80DC-0495B6DD6357}" destId="{68609858-5D70-4038-8BF9-BE84C295F8B4}" srcOrd="0" destOrd="3" presId="urn:microsoft.com/office/officeart/2005/8/layout/list1"/>
    <dgm:cxn modelId="{9ADD4BED-5FCC-4BA4-AB24-2D4DA224716A}" type="presOf" srcId="{162E3C62-4786-4173-874F-70C16163D825}" destId="{40A8C32C-E116-419F-8C79-D69FE9882364}" srcOrd="0" destOrd="0" presId="urn:microsoft.com/office/officeart/2005/8/layout/list1"/>
    <dgm:cxn modelId="{675D70FD-5C68-4865-9A80-BB02C1926E78}" srcId="{81B0868A-61DA-4209-9931-A16A350C5101}" destId="{26D025FE-E898-4140-AD32-F015E9E384DE}" srcOrd="4" destOrd="0" parTransId="{7D2965A8-3C9F-479F-86E9-98D2E34CBD8F}" sibTransId="{494EF48A-402A-466F-AD0E-3AB6EEAAAE82}"/>
    <dgm:cxn modelId="{3316D28D-B829-4E50-A4F9-36A790C6DDE4}" type="presParOf" srcId="{40A8C32C-E116-419F-8C79-D69FE9882364}" destId="{8F4AFEC4-EF74-4EF2-B12F-04C0B2878487}" srcOrd="0" destOrd="0" presId="urn:microsoft.com/office/officeart/2005/8/layout/list1"/>
    <dgm:cxn modelId="{1DE23C62-0DA8-49F5-8790-5EB0B6CAD80A}" type="presParOf" srcId="{8F4AFEC4-EF74-4EF2-B12F-04C0B2878487}" destId="{D42C3CB3-78A8-47C3-87CC-DE17070288AC}" srcOrd="0" destOrd="0" presId="urn:microsoft.com/office/officeart/2005/8/layout/list1"/>
    <dgm:cxn modelId="{9264C0F3-C33E-4F98-8A61-A9B17F0ADDF8}" type="presParOf" srcId="{8F4AFEC4-EF74-4EF2-B12F-04C0B2878487}" destId="{2BBF577E-B62E-4015-B7D1-A4B8914BC843}" srcOrd="1" destOrd="0" presId="urn:microsoft.com/office/officeart/2005/8/layout/list1"/>
    <dgm:cxn modelId="{E7191DBE-F980-41E9-9EEA-F723A51F5210}" type="presParOf" srcId="{40A8C32C-E116-419F-8C79-D69FE9882364}" destId="{9092A24F-87F3-431F-AD8C-EF70EE7D5FA7}" srcOrd="1" destOrd="0" presId="urn:microsoft.com/office/officeart/2005/8/layout/list1"/>
    <dgm:cxn modelId="{20D60EC0-3F01-47D5-BFED-DA057F90AD54}" type="presParOf" srcId="{40A8C32C-E116-419F-8C79-D69FE9882364}" destId="{0F456B87-936F-4C40-94D8-3C43A5572CFD}" srcOrd="2" destOrd="0" presId="urn:microsoft.com/office/officeart/2005/8/layout/list1"/>
    <dgm:cxn modelId="{6C118272-0B23-4B57-A9E2-F1A7E558E66F}" type="presParOf" srcId="{40A8C32C-E116-419F-8C79-D69FE9882364}" destId="{7848F464-FEB6-4D1E-B345-51838FB5D03F}" srcOrd="3" destOrd="0" presId="urn:microsoft.com/office/officeart/2005/8/layout/list1"/>
    <dgm:cxn modelId="{39982A09-8CE2-44EC-9B4C-66D00B56DDC5}" type="presParOf" srcId="{40A8C32C-E116-419F-8C79-D69FE9882364}" destId="{61D2199E-30F0-4BB7-BAB0-DD5811FA6313}" srcOrd="4" destOrd="0" presId="urn:microsoft.com/office/officeart/2005/8/layout/list1"/>
    <dgm:cxn modelId="{1FB3AEF5-F9DC-4A03-8CA8-67965D14EFA5}" type="presParOf" srcId="{61D2199E-30F0-4BB7-BAB0-DD5811FA6313}" destId="{F86297A2-5DFD-4D20-9E9D-E13B371484BC}" srcOrd="0" destOrd="0" presId="urn:microsoft.com/office/officeart/2005/8/layout/list1"/>
    <dgm:cxn modelId="{0BF9E599-1DB9-4F14-B5FA-51ECBBD4C21F}" type="presParOf" srcId="{61D2199E-30F0-4BB7-BAB0-DD5811FA6313}" destId="{B0086C47-27A1-4772-B7E9-9AEF2D0F014E}" srcOrd="1" destOrd="0" presId="urn:microsoft.com/office/officeart/2005/8/layout/list1"/>
    <dgm:cxn modelId="{B2827543-5E3E-41F6-9016-6DA7191E44CA}" type="presParOf" srcId="{40A8C32C-E116-419F-8C79-D69FE9882364}" destId="{39DE2836-D6F7-4C8B-AA98-1C2B9B389520}" srcOrd="5" destOrd="0" presId="urn:microsoft.com/office/officeart/2005/8/layout/list1"/>
    <dgm:cxn modelId="{2259AED1-29D4-4DB4-90D9-ACC763FD622A}" type="presParOf" srcId="{40A8C32C-E116-419F-8C79-D69FE9882364}" destId="{68609858-5D70-4038-8BF9-BE84C295F8B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AFCE13-48C3-4034-BC8F-D2CE00E51087}"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GB"/>
        </a:p>
      </dgm:t>
    </dgm:pt>
    <dgm:pt modelId="{FA7206B2-11B1-41BA-92EC-7BA8A210FC2B}">
      <dgm:prSet phldrT="[Text]" phldr="1"/>
      <dgm:spPr/>
      <dgm:t>
        <a:bodyPr/>
        <a:lstStyle/>
        <a:p>
          <a:endParaRPr lang="en-GB" dirty="0"/>
        </a:p>
      </dgm:t>
    </dgm:pt>
    <dgm:pt modelId="{91DA4C3A-2E67-49D2-9513-160D5F3EBA40}" type="parTrans" cxnId="{9752DFF8-FACD-4062-B87B-3A9E34FDFA44}">
      <dgm:prSet/>
      <dgm:spPr/>
      <dgm:t>
        <a:bodyPr/>
        <a:lstStyle/>
        <a:p>
          <a:endParaRPr lang="en-GB"/>
        </a:p>
      </dgm:t>
    </dgm:pt>
    <dgm:pt modelId="{FCC8F698-14DC-419D-A32D-80AB8C92E9CA}" type="sibTrans" cxnId="{9752DFF8-FACD-4062-B87B-3A9E34FDFA44}">
      <dgm:prSet/>
      <dgm:spPr/>
      <dgm:t>
        <a:bodyPr/>
        <a:lstStyle/>
        <a:p>
          <a:endParaRPr lang="en-GB"/>
        </a:p>
      </dgm:t>
    </dgm:pt>
    <dgm:pt modelId="{4C9A795A-AAFB-404F-97E3-D7A44F51DB3F}">
      <dgm:prSet phldrT="[Text]" custT="1"/>
      <dgm:spPr/>
      <dgm:t>
        <a:bodyPr/>
        <a:lstStyle/>
        <a:p>
          <a:r>
            <a:rPr lang="en-GB" sz="1800" dirty="0"/>
            <a:t>The </a:t>
          </a:r>
          <a:r>
            <a:rPr lang="en-GB" sz="1800" dirty="0" err="1"/>
            <a:t>RtT</a:t>
          </a:r>
          <a:r>
            <a:rPr lang="en-GB" sz="1800" dirty="0"/>
            <a:t> trainees are a additional members to the existing workforce. Despite only being secured for one year, the benefit of having an additional staff member for a year is still considered highly positive.</a:t>
          </a:r>
        </a:p>
      </dgm:t>
    </dgm:pt>
    <dgm:pt modelId="{49F8945D-FFFD-4D56-9636-17E1F997CF7D}" type="parTrans" cxnId="{3B0153B2-2C23-4E21-81FD-CAC3A616E7CB}">
      <dgm:prSet/>
      <dgm:spPr/>
      <dgm:t>
        <a:bodyPr/>
        <a:lstStyle/>
        <a:p>
          <a:endParaRPr lang="en-GB"/>
        </a:p>
      </dgm:t>
    </dgm:pt>
    <dgm:pt modelId="{1ABC7437-BB4D-4A7F-A222-11B1A48267A2}" type="sibTrans" cxnId="{3B0153B2-2C23-4E21-81FD-CAC3A616E7CB}">
      <dgm:prSet/>
      <dgm:spPr/>
      <dgm:t>
        <a:bodyPr/>
        <a:lstStyle/>
        <a:p>
          <a:endParaRPr lang="en-GB"/>
        </a:p>
      </dgm:t>
    </dgm:pt>
    <dgm:pt modelId="{E745A90A-8F79-4A49-A136-4102EF0B5E1B}">
      <dgm:prSet phldrT="[Text]" phldr="1"/>
      <dgm:spPr/>
      <dgm:t>
        <a:bodyPr/>
        <a:lstStyle/>
        <a:p>
          <a:endParaRPr lang="en-GB"/>
        </a:p>
      </dgm:t>
    </dgm:pt>
    <dgm:pt modelId="{F2496103-D2F2-4B2C-94C8-04F0A33057BD}" type="parTrans" cxnId="{9524F1D4-ED52-42E1-8F78-8E88BD7ABAD5}">
      <dgm:prSet/>
      <dgm:spPr/>
      <dgm:t>
        <a:bodyPr/>
        <a:lstStyle/>
        <a:p>
          <a:endParaRPr lang="en-GB"/>
        </a:p>
      </dgm:t>
    </dgm:pt>
    <dgm:pt modelId="{8C3DAAB6-8826-4F8D-9A29-58E0397D5168}" type="sibTrans" cxnId="{9524F1D4-ED52-42E1-8F78-8E88BD7ABAD5}">
      <dgm:prSet/>
      <dgm:spPr/>
      <dgm:t>
        <a:bodyPr/>
        <a:lstStyle/>
        <a:p>
          <a:endParaRPr lang="en-GB"/>
        </a:p>
      </dgm:t>
    </dgm:pt>
    <dgm:pt modelId="{232763B0-DAC9-4D09-8297-F1AE2F091515}">
      <dgm:prSet phldrT="[Text]" custT="1"/>
      <dgm:spPr/>
      <dgm:t>
        <a:bodyPr/>
        <a:lstStyle/>
        <a:p>
          <a:r>
            <a:rPr lang="en-GB" sz="1800" dirty="0"/>
            <a:t>The Recruit to Train trainees are not written into service’s existing workforce plans and so their ability to work within a service does provide an additional capacity which has not been accounted for.</a:t>
          </a:r>
        </a:p>
      </dgm:t>
    </dgm:pt>
    <dgm:pt modelId="{3805C8E7-BEB5-4B68-B8D1-50133560A947}" type="parTrans" cxnId="{008A2EAD-720F-4CE2-8CAD-A7EFB0ACE068}">
      <dgm:prSet/>
      <dgm:spPr/>
      <dgm:t>
        <a:bodyPr/>
        <a:lstStyle/>
        <a:p>
          <a:endParaRPr lang="en-GB"/>
        </a:p>
      </dgm:t>
    </dgm:pt>
    <dgm:pt modelId="{010757B1-1FA3-4500-B7F9-C12031591017}" type="sibTrans" cxnId="{008A2EAD-720F-4CE2-8CAD-A7EFB0ACE068}">
      <dgm:prSet/>
      <dgm:spPr/>
      <dgm:t>
        <a:bodyPr/>
        <a:lstStyle/>
        <a:p>
          <a:endParaRPr lang="en-GB"/>
        </a:p>
      </dgm:t>
    </dgm:pt>
    <dgm:pt modelId="{A6DEE60B-EB61-4705-8A40-3C1A6A51147E}">
      <dgm:prSet phldrT="[Text]" phldr="1"/>
      <dgm:spPr/>
      <dgm:t>
        <a:bodyPr/>
        <a:lstStyle/>
        <a:p>
          <a:endParaRPr lang="en-GB"/>
        </a:p>
      </dgm:t>
    </dgm:pt>
    <dgm:pt modelId="{EBEB129F-7696-4DFD-845E-9116F850DCB8}" type="parTrans" cxnId="{BD6730D2-0B85-40FA-A67F-A0EA4F5E96D9}">
      <dgm:prSet/>
      <dgm:spPr/>
      <dgm:t>
        <a:bodyPr/>
        <a:lstStyle/>
        <a:p>
          <a:endParaRPr lang="en-GB"/>
        </a:p>
      </dgm:t>
    </dgm:pt>
    <dgm:pt modelId="{DAF35DFE-1A47-4828-93C6-FE52C98DA868}" type="sibTrans" cxnId="{BD6730D2-0B85-40FA-A67F-A0EA4F5E96D9}">
      <dgm:prSet/>
      <dgm:spPr/>
      <dgm:t>
        <a:bodyPr/>
        <a:lstStyle/>
        <a:p>
          <a:endParaRPr lang="en-GB"/>
        </a:p>
      </dgm:t>
    </dgm:pt>
    <dgm:pt modelId="{5D138145-997A-44D7-8BC7-57D10BBDFBEB}">
      <dgm:prSet phldrT="[Text]" custT="1"/>
      <dgm:spPr/>
      <dgm:t>
        <a:bodyPr/>
        <a:lstStyle/>
        <a:p>
          <a:r>
            <a:rPr lang="en-GB" sz="1800" dirty="0"/>
            <a:t>RtTs contribute to the reduction of waiting lists, which is considered important in a time of austerity and decreased funding for services.</a:t>
          </a:r>
        </a:p>
      </dgm:t>
    </dgm:pt>
    <dgm:pt modelId="{51207B14-074F-436C-8A91-C4A5BF62ABC4}" type="parTrans" cxnId="{D2935C06-4A29-40F9-B4A2-7B12B5D62B25}">
      <dgm:prSet/>
      <dgm:spPr/>
      <dgm:t>
        <a:bodyPr/>
        <a:lstStyle/>
        <a:p>
          <a:endParaRPr lang="en-GB"/>
        </a:p>
      </dgm:t>
    </dgm:pt>
    <dgm:pt modelId="{D11B5665-6448-45E4-B485-14A59CA92BFA}" type="sibTrans" cxnId="{D2935C06-4A29-40F9-B4A2-7B12B5D62B25}">
      <dgm:prSet/>
      <dgm:spPr/>
      <dgm:t>
        <a:bodyPr/>
        <a:lstStyle/>
        <a:p>
          <a:endParaRPr lang="en-GB"/>
        </a:p>
      </dgm:t>
    </dgm:pt>
    <dgm:pt modelId="{9768C4CA-F0A7-4E58-8E69-F0BBC6D83667}" type="pres">
      <dgm:prSet presAssocID="{A0AFCE13-48C3-4034-BC8F-D2CE00E51087}" presName="linearFlow" presStyleCnt="0">
        <dgm:presLayoutVars>
          <dgm:dir/>
          <dgm:animLvl val="lvl"/>
          <dgm:resizeHandles val="exact"/>
        </dgm:presLayoutVars>
      </dgm:prSet>
      <dgm:spPr/>
    </dgm:pt>
    <dgm:pt modelId="{CB1AA586-5AF7-41D9-B40C-609B0E5190AF}" type="pres">
      <dgm:prSet presAssocID="{FA7206B2-11B1-41BA-92EC-7BA8A210FC2B}" presName="composite" presStyleCnt="0"/>
      <dgm:spPr/>
    </dgm:pt>
    <dgm:pt modelId="{F0689CE4-0295-4D57-A346-880AA5F2D834}" type="pres">
      <dgm:prSet presAssocID="{FA7206B2-11B1-41BA-92EC-7BA8A210FC2B}" presName="parentText" presStyleLbl="alignNode1" presStyleIdx="0" presStyleCnt="3">
        <dgm:presLayoutVars>
          <dgm:chMax val="1"/>
          <dgm:bulletEnabled val="1"/>
        </dgm:presLayoutVars>
      </dgm:prSet>
      <dgm:spPr/>
    </dgm:pt>
    <dgm:pt modelId="{28D71E9E-667C-4367-BB2F-DEEA02338F4B}" type="pres">
      <dgm:prSet presAssocID="{FA7206B2-11B1-41BA-92EC-7BA8A210FC2B}" presName="descendantText" presStyleLbl="alignAcc1" presStyleIdx="0" presStyleCnt="3">
        <dgm:presLayoutVars>
          <dgm:bulletEnabled val="1"/>
        </dgm:presLayoutVars>
      </dgm:prSet>
      <dgm:spPr/>
    </dgm:pt>
    <dgm:pt modelId="{A70711B3-5638-4715-9A30-93A4C0DA8D12}" type="pres">
      <dgm:prSet presAssocID="{FCC8F698-14DC-419D-A32D-80AB8C92E9CA}" presName="sp" presStyleCnt="0"/>
      <dgm:spPr/>
    </dgm:pt>
    <dgm:pt modelId="{4504E1D9-E0A6-48B5-8D98-08E5FC7530D1}" type="pres">
      <dgm:prSet presAssocID="{E745A90A-8F79-4A49-A136-4102EF0B5E1B}" presName="composite" presStyleCnt="0"/>
      <dgm:spPr/>
    </dgm:pt>
    <dgm:pt modelId="{4457EB3B-DFAD-452F-9716-4A595309D9B3}" type="pres">
      <dgm:prSet presAssocID="{E745A90A-8F79-4A49-A136-4102EF0B5E1B}" presName="parentText" presStyleLbl="alignNode1" presStyleIdx="1" presStyleCnt="3">
        <dgm:presLayoutVars>
          <dgm:chMax val="1"/>
          <dgm:bulletEnabled val="1"/>
        </dgm:presLayoutVars>
      </dgm:prSet>
      <dgm:spPr/>
    </dgm:pt>
    <dgm:pt modelId="{0BA50A08-FFC5-474F-9C6B-B8C6F46BC76A}" type="pres">
      <dgm:prSet presAssocID="{E745A90A-8F79-4A49-A136-4102EF0B5E1B}" presName="descendantText" presStyleLbl="alignAcc1" presStyleIdx="1" presStyleCnt="3">
        <dgm:presLayoutVars>
          <dgm:bulletEnabled val="1"/>
        </dgm:presLayoutVars>
      </dgm:prSet>
      <dgm:spPr/>
    </dgm:pt>
    <dgm:pt modelId="{E727EBE5-4D9F-4D09-8D21-E1627FA1C807}" type="pres">
      <dgm:prSet presAssocID="{8C3DAAB6-8826-4F8D-9A29-58E0397D5168}" presName="sp" presStyleCnt="0"/>
      <dgm:spPr/>
    </dgm:pt>
    <dgm:pt modelId="{BC95CAFC-9D9D-4EE9-AE50-4FAC42F31984}" type="pres">
      <dgm:prSet presAssocID="{A6DEE60B-EB61-4705-8A40-3C1A6A51147E}" presName="composite" presStyleCnt="0"/>
      <dgm:spPr/>
    </dgm:pt>
    <dgm:pt modelId="{9BA17981-3960-486C-97A9-04BA80012134}" type="pres">
      <dgm:prSet presAssocID="{A6DEE60B-EB61-4705-8A40-3C1A6A51147E}" presName="parentText" presStyleLbl="alignNode1" presStyleIdx="2" presStyleCnt="3">
        <dgm:presLayoutVars>
          <dgm:chMax val="1"/>
          <dgm:bulletEnabled val="1"/>
        </dgm:presLayoutVars>
      </dgm:prSet>
      <dgm:spPr/>
    </dgm:pt>
    <dgm:pt modelId="{BC51224C-5C04-4F26-A5CA-20F614F939EA}" type="pres">
      <dgm:prSet presAssocID="{A6DEE60B-EB61-4705-8A40-3C1A6A51147E}" presName="descendantText" presStyleLbl="alignAcc1" presStyleIdx="2" presStyleCnt="3">
        <dgm:presLayoutVars>
          <dgm:bulletEnabled val="1"/>
        </dgm:presLayoutVars>
      </dgm:prSet>
      <dgm:spPr/>
    </dgm:pt>
  </dgm:ptLst>
  <dgm:cxnLst>
    <dgm:cxn modelId="{D2935C06-4A29-40F9-B4A2-7B12B5D62B25}" srcId="{A6DEE60B-EB61-4705-8A40-3C1A6A51147E}" destId="{5D138145-997A-44D7-8BC7-57D10BBDFBEB}" srcOrd="0" destOrd="0" parTransId="{51207B14-074F-436C-8A91-C4A5BF62ABC4}" sibTransId="{D11B5665-6448-45E4-B485-14A59CA92BFA}"/>
    <dgm:cxn modelId="{35D2D317-7FC4-4D56-858B-E2D701EE7BFA}" type="presOf" srcId="{A0AFCE13-48C3-4034-BC8F-D2CE00E51087}" destId="{9768C4CA-F0A7-4E58-8E69-F0BBC6D83667}" srcOrd="0" destOrd="0" presId="urn:microsoft.com/office/officeart/2005/8/layout/chevron2"/>
    <dgm:cxn modelId="{42B4CC25-106B-4435-BCBE-FAAA353D213C}" type="presOf" srcId="{232763B0-DAC9-4D09-8297-F1AE2F091515}" destId="{0BA50A08-FFC5-474F-9C6B-B8C6F46BC76A}" srcOrd="0" destOrd="0" presId="urn:microsoft.com/office/officeart/2005/8/layout/chevron2"/>
    <dgm:cxn modelId="{9C54D37D-3EC6-41EE-B9D2-60BBAC58CD54}" type="presOf" srcId="{E745A90A-8F79-4A49-A136-4102EF0B5E1B}" destId="{4457EB3B-DFAD-452F-9716-4A595309D9B3}" srcOrd="0" destOrd="0" presId="urn:microsoft.com/office/officeart/2005/8/layout/chevron2"/>
    <dgm:cxn modelId="{F558F98F-80CF-4BDD-BDB9-1D1FBC2A1669}" type="presOf" srcId="{FA7206B2-11B1-41BA-92EC-7BA8A210FC2B}" destId="{F0689CE4-0295-4D57-A346-880AA5F2D834}" srcOrd="0" destOrd="0" presId="urn:microsoft.com/office/officeart/2005/8/layout/chevron2"/>
    <dgm:cxn modelId="{F3C79D94-2257-4CE1-8750-5BAA708DC4DF}" type="presOf" srcId="{A6DEE60B-EB61-4705-8A40-3C1A6A51147E}" destId="{9BA17981-3960-486C-97A9-04BA80012134}" srcOrd="0" destOrd="0" presId="urn:microsoft.com/office/officeart/2005/8/layout/chevron2"/>
    <dgm:cxn modelId="{EA38C4A4-FC84-429D-83F7-283B3E77AF18}" type="presOf" srcId="{4C9A795A-AAFB-404F-97E3-D7A44F51DB3F}" destId="{28D71E9E-667C-4367-BB2F-DEEA02338F4B}" srcOrd="0" destOrd="0" presId="urn:microsoft.com/office/officeart/2005/8/layout/chevron2"/>
    <dgm:cxn modelId="{008A2EAD-720F-4CE2-8CAD-A7EFB0ACE068}" srcId="{E745A90A-8F79-4A49-A136-4102EF0B5E1B}" destId="{232763B0-DAC9-4D09-8297-F1AE2F091515}" srcOrd="0" destOrd="0" parTransId="{3805C8E7-BEB5-4B68-B8D1-50133560A947}" sibTransId="{010757B1-1FA3-4500-B7F9-C12031591017}"/>
    <dgm:cxn modelId="{3B0153B2-2C23-4E21-81FD-CAC3A616E7CB}" srcId="{FA7206B2-11B1-41BA-92EC-7BA8A210FC2B}" destId="{4C9A795A-AAFB-404F-97E3-D7A44F51DB3F}" srcOrd="0" destOrd="0" parTransId="{49F8945D-FFFD-4D56-9636-17E1F997CF7D}" sibTransId="{1ABC7437-BB4D-4A7F-A222-11B1A48267A2}"/>
    <dgm:cxn modelId="{BD6730D2-0B85-40FA-A67F-A0EA4F5E96D9}" srcId="{A0AFCE13-48C3-4034-BC8F-D2CE00E51087}" destId="{A6DEE60B-EB61-4705-8A40-3C1A6A51147E}" srcOrd="2" destOrd="0" parTransId="{EBEB129F-7696-4DFD-845E-9116F850DCB8}" sibTransId="{DAF35DFE-1A47-4828-93C6-FE52C98DA868}"/>
    <dgm:cxn modelId="{17ED45D4-2B24-4BAB-BB97-651E5E6D3867}" type="presOf" srcId="{5D138145-997A-44D7-8BC7-57D10BBDFBEB}" destId="{BC51224C-5C04-4F26-A5CA-20F614F939EA}" srcOrd="0" destOrd="0" presId="urn:microsoft.com/office/officeart/2005/8/layout/chevron2"/>
    <dgm:cxn modelId="{9524F1D4-ED52-42E1-8F78-8E88BD7ABAD5}" srcId="{A0AFCE13-48C3-4034-BC8F-D2CE00E51087}" destId="{E745A90A-8F79-4A49-A136-4102EF0B5E1B}" srcOrd="1" destOrd="0" parTransId="{F2496103-D2F2-4B2C-94C8-04F0A33057BD}" sibTransId="{8C3DAAB6-8826-4F8D-9A29-58E0397D5168}"/>
    <dgm:cxn modelId="{9752DFF8-FACD-4062-B87B-3A9E34FDFA44}" srcId="{A0AFCE13-48C3-4034-BC8F-D2CE00E51087}" destId="{FA7206B2-11B1-41BA-92EC-7BA8A210FC2B}" srcOrd="0" destOrd="0" parTransId="{91DA4C3A-2E67-49D2-9513-160D5F3EBA40}" sibTransId="{FCC8F698-14DC-419D-A32D-80AB8C92E9CA}"/>
    <dgm:cxn modelId="{9D87AE9C-4B44-4244-B697-B4A623AB4DE5}" type="presParOf" srcId="{9768C4CA-F0A7-4E58-8E69-F0BBC6D83667}" destId="{CB1AA586-5AF7-41D9-B40C-609B0E5190AF}" srcOrd="0" destOrd="0" presId="urn:microsoft.com/office/officeart/2005/8/layout/chevron2"/>
    <dgm:cxn modelId="{11698CA6-EE1D-45C4-B95F-77B1794C9878}" type="presParOf" srcId="{CB1AA586-5AF7-41D9-B40C-609B0E5190AF}" destId="{F0689CE4-0295-4D57-A346-880AA5F2D834}" srcOrd="0" destOrd="0" presId="urn:microsoft.com/office/officeart/2005/8/layout/chevron2"/>
    <dgm:cxn modelId="{E3E7AD66-F9F8-4AB3-A8E1-357215B7F5AB}" type="presParOf" srcId="{CB1AA586-5AF7-41D9-B40C-609B0E5190AF}" destId="{28D71E9E-667C-4367-BB2F-DEEA02338F4B}" srcOrd="1" destOrd="0" presId="urn:microsoft.com/office/officeart/2005/8/layout/chevron2"/>
    <dgm:cxn modelId="{5C298C48-83FD-40BC-9892-79C536FB2507}" type="presParOf" srcId="{9768C4CA-F0A7-4E58-8E69-F0BBC6D83667}" destId="{A70711B3-5638-4715-9A30-93A4C0DA8D12}" srcOrd="1" destOrd="0" presId="urn:microsoft.com/office/officeart/2005/8/layout/chevron2"/>
    <dgm:cxn modelId="{2293A65C-5551-46FE-B7C7-D2795EB582ED}" type="presParOf" srcId="{9768C4CA-F0A7-4E58-8E69-F0BBC6D83667}" destId="{4504E1D9-E0A6-48B5-8D98-08E5FC7530D1}" srcOrd="2" destOrd="0" presId="urn:microsoft.com/office/officeart/2005/8/layout/chevron2"/>
    <dgm:cxn modelId="{6A434D87-611E-47BB-AF53-C1B77B1ACF6D}" type="presParOf" srcId="{4504E1D9-E0A6-48B5-8D98-08E5FC7530D1}" destId="{4457EB3B-DFAD-452F-9716-4A595309D9B3}" srcOrd="0" destOrd="0" presId="urn:microsoft.com/office/officeart/2005/8/layout/chevron2"/>
    <dgm:cxn modelId="{B864F58E-A146-43D4-A062-1A89785ABA40}" type="presParOf" srcId="{4504E1D9-E0A6-48B5-8D98-08E5FC7530D1}" destId="{0BA50A08-FFC5-474F-9C6B-B8C6F46BC76A}" srcOrd="1" destOrd="0" presId="urn:microsoft.com/office/officeart/2005/8/layout/chevron2"/>
    <dgm:cxn modelId="{625D0FAE-B319-45C7-AE50-0A4B371B167C}" type="presParOf" srcId="{9768C4CA-F0A7-4E58-8E69-F0BBC6D83667}" destId="{E727EBE5-4D9F-4D09-8D21-E1627FA1C807}" srcOrd="3" destOrd="0" presId="urn:microsoft.com/office/officeart/2005/8/layout/chevron2"/>
    <dgm:cxn modelId="{554391E0-6133-41B0-9D9C-48F9C9EDBC21}" type="presParOf" srcId="{9768C4CA-F0A7-4E58-8E69-F0BBC6D83667}" destId="{BC95CAFC-9D9D-4EE9-AE50-4FAC42F31984}" srcOrd="4" destOrd="0" presId="urn:microsoft.com/office/officeart/2005/8/layout/chevron2"/>
    <dgm:cxn modelId="{E03AFC55-4464-4E47-9DC8-13B4193073D7}" type="presParOf" srcId="{BC95CAFC-9D9D-4EE9-AE50-4FAC42F31984}" destId="{9BA17981-3960-486C-97A9-04BA80012134}" srcOrd="0" destOrd="0" presId="urn:microsoft.com/office/officeart/2005/8/layout/chevron2"/>
    <dgm:cxn modelId="{10219E1F-02E9-4C44-BF79-4B74BC44FB33}" type="presParOf" srcId="{BC95CAFC-9D9D-4EE9-AE50-4FAC42F31984}" destId="{BC51224C-5C04-4F26-A5CA-20F614F939E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0C004-17F4-4BD9-A304-3CF0C3B8392C}">
      <dsp:nvSpPr>
        <dsp:cNvPr id="0" name=""/>
        <dsp:cNvSpPr/>
      </dsp:nvSpPr>
      <dsp:spPr>
        <a:xfrm>
          <a:off x="473532" y="2329"/>
          <a:ext cx="3206894" cy="1924136"/>
        </a:xfrm>
        <a:prstGeom prst="rect">
          <a:avLst/>
        </a:prstGeom>
        <a:gradFill rotWithShape="0">
          <a:gsLst>
            <a:gs pos="0">
              <a:schemeClr val="accent2">
                <a:shade val="50000"/>
                <a:hueOff val="0"/>
                <a:satOff val="0"/>
                <a:lumOff val="0"/>
                <a:alphaOff val="0"/>
                <a:lumMod val="110000"/>
                <a:satMod val="105000"/>
                <a:tint val="67000"/>
              </a:schemeClr>
            </a:gs>
            <a:gs pos="50000">
              <a:schemeClr val="accent2">
                <a:shade val="50000"/>
                <a:hueOff val="0"/>
                <a:satOff val="0"/>
                <a:lumOff val="0"/>
                <a:alphaOff val="0"/>
                <a:lumMod val="105000"/>
                <a:satMod val="103000"/>
                <a:tint val="73000"/>
              </a:schemeClr>
            </a:gs>
            <a:gs pos="100000">
              <a:schemeClr val="accent2">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10/11 respondents ( 6 CBT and 4 SFP) completed the baseline survey. </a:t>
          </a:r>
        </a:p>
        <a:p>
          <a:pPr marL="0" lvl="0" indent="0" algn="ctr" defTabSz="800100">
            <a:lnSpc>
              <a:spcPct val="90000"/>
            </a:lnSpc>
            <a:spcBef>
              <a:spcPct val="0"/>
            </a:spcBef>
            <a:spcAft>
              <a:spcPct val="35000"/>
            </a:spcAft>
            <a:buNone/>
          </a:pPr>
          <a:r>
            <a:rPr lang="en-GB" sz="1800" kern="1200"/>
            <a:t>7/11 respondents (4 CBT and 3 SFP) completed the endline survey.</a:t>
          </a:r>
          <a:endParaRPr lang="en-GB" sz="1800" kern="1200" dirty="0"/>
        </a:p>
      </dsp:txBody>
      <dsp:txXfrm>
        <a:off x="473532" y="2329"/>
        <a:ext cx="3206894" cy="1924136"/>
      </dsp:txXfrm>
    </dsp:sp>
    <dsp:sp modelId="{8AE3911A-92A8-4D31-A35D-A683D8533F85}">
      <dsp:nvSpPr>
        <dsp:cNvPr id="0" name=""/>
        <dsp:cNvSpPr/>
      </dsp:nvSpPr>
      <dsp:spPr>
        <a:xfrm>
          <a:off x="4019363" y="0"/>
          <a:ext cx="3206894" cy="1924136"/>
        </a:xfrm>
        <a:prstGeom prst="rect">
          <a:avLst/>
        </a:prstGeom>
        <a:gradFill rotWithShape="0">
          <a:gsLst>
            <a:gs pos="0">
              <a:schemeClr val="accent2">
                <a:shade val="50000"/>
                <a:hueOff val="-254066"/>
                <a:satOff val="-28940"/>
                <a:lumOff val="28763"/>
                <a:alphaOff val="0"/>
                <a:lumMod val="110000"/>
                <a:satMod val="105000"/>
                <a:tint val="67000"/>
              </a:schemeClr>
            </a:gs>
            <a:gs pos="50000">
              <a:schemeClr val="accent2">
                <a:shade val="50000"/>
                <a:hueOff val="-254066"/>
                <a:satOff val="-28940"/>
                <a:lumOff val="28763"/>
                <a:alphaOff val="0"/>
                <a:lumMod val="105000"/>
                <a:satMod val="103000"/>
                <a:tint val="73000"/>
              </a:schemeClr>
            </a:gs>
            <a:gs pos="100000">
              <a:schemeClr val="accent2">
                <a:shade val="50000"/>
                <a:hueOff val="-254066"/>
                <a:satOff val="-28940"/>
                <a:lumOff val="2876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Questions asked included previous roles within mental health, educational background, and role specific questions, such as whether they feel supported within their role and how their workload is assigned to them</a:t>
          </a:r>
          <a:endParaRPr lang="en-GB" sz="1800" kern="1200" dirty="0"/>
        </a:p>
      </dsp:txBody>
      <dsp:txXfrm>
        <a:off x="4019363" y="0"/>
        <a:ext cx="3206894" cy="1924136"/>
      </dsp:txXfrm>
    </dsp:sp>
    <dsp:sp modelId="{917E15AF-ADB9-4324-B705-34FABE83545C}">
      <dsp:nvSpPr>
        <dsp:cNvPr id="0" name=""/>
        <dsp:cNvSpPr/>
      </dsp:nvSpPr>
      <dsp:spPr>
        <a:xfrm>
          <a:off x="473532" y="2247155"/>
          <a:ext cx="3206894" cy="1924136"/>
        </a:xfrm>
        <a:prstGeom prst="rect">
          <a:avLst/>
        </a:prstGeom>
        <a:gradFill rotWithShape="0">
          <a:gsLst>
            <a:gs pos="0">
              <a:schemeClr val="accent2">
                <a:shade val="50000"/>
                <a:hueOff val="-508131"/>
                <a:satOff val="-57881"/>
                <a:lumOff val="57527"/>
                <a:alphaOff val="0"/>
                <a:lumMod val="110000"/>
                <a:satMod val="105000"/>
                <a:tint val="67000"/>
              </a:schemeClr>
            </a:gs>
            <a:gs pos="50000">
              <a:schemeClr val="accent2">
                <a:shade val="50000"/>
                <a:hueOff val="-508131"/>
                <a:satOff val="-57881"/>
                <a:lumOff val="57527"/>
                <a:alphaOff val="0"/>
                <a:lumMod val="105000"/>
                <a:satMod val="103000"/>
                <a:tint val="73000"/>
              </a:schemeClr>
            </a:gs>
            <a:gs pos="100000">
              <a:schemeClr val="accent2">
                <a:shade val="50000"/>
                <a:hueOff val="-508131"/>
                <a:satOff val="-57881"/>
                <a:lumOff val="5752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Respondents rated their existing </a:t>
          </a:r>
          <a:r>
            <a:rPr lang="en-GB" sz="1800" b="1" kern="1200"/>
            <a:t>knowledge, skills and confidence </a:t>
          </a:r>
          <a:r>
            <a:rPr lang="en-GB" sz="1800" kern="1200"/>
            <a:t>in relation to 12 areas pertinent to their role</a:t>
          </a:r>
          <a:endParaRPr lang="en-GB" sz="1800" kern="1200" dirty="0"/>
        </a:p>
      </dsp:txBody>
      <dsp:txXfrm>
        <a:off x="473532" y="2247155"/>
        <a:ext cx="3206894" cy="1924136"/>
      </dsp:txXfrm>
    </dsp:sp>
    <dsp:sp modelId="{48B1F513-4510-4B79-9DCB-7F3905220337}">
      <dsp:nvSpPr>
        <dsp:cNvPr id="0" name=""/>
        <dsp:cNvSpPr/>
      </dsp:nvSpPr>
      <dsp:spPr>
        <a:xfrm>
          <a:off x="4001116" y="2247155"/>
          <a:ext cx="3206894" cy="1924136"/>
        </a:xfrm>
        <a:prstGeom prst="rect">
          <a:avLst/>
        </a:prstGeom>
        <a:gradFill rotWithShape="0">
          <a:gsLst>
            <a:gs pos="0">
              <a:schemeClr val="accent2">
                <a:shade val="50000"/>
                <a:hueOff val="-254066"/>
                <a:satOff val="-28940"/>
                <a:lumOff val="28763"/>
                <a:alphaOff val="0"/>
                <a:lumMod val="110000"/>
                <a:satMod val="105000"/>
                <a:tint val="67000"/>
              </a:schemeClr>
            </a:gs>
            <a:gs pos="50000">
              <a:schemeClr val="accent2">
                <a:shade val="50000"/>
                <a:hueOff val="-254066"/>
                <a:satOff val="-28940"/>
                <a:lumOff val="28763"/>
                <a:alphaOff val="0"/>
                <a:lumMod val="105000"/>
                <a:satMod val="103000"/>
                <a:tint val="73000"/>
              </a:schemeClr>
            </a:gs>
            <a:gs pos="100000">
              <a:schemeClr val="accent2">
                <a:shade val="50000"/>
                <a:hueOff val="-254066"/>
                <a:satOff val="-28940"/>
                <a:lumOff val="2876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Ratings were made on a Likert scale of 1 – 5, with 1 being ‘I have no knowledge / skill /confidence’ and 5 being ‘I have considerable knowledge / skill / confidence’.</a:t>
          </a:r>
          <a:endParaRPr lang="en-GB" sz="1800" kern="1200" dirty="0"/>
        </a:p>
      </dsp:txBody>
      <dsp:txXfrm>
        <a:off x="4001116" y="2247155"/>
        <a:ext cx="3206894" cy="1924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27A1E-4E7E-4FBF-9EA3-1BBD4DC6CDEA}">
      <dsp:nvSpPr>
        <dsp:cNvPr id="0" name=""/>
        <dsp:cNvSpPr/>
      </dsp:nvSpPr>
      <dsp:spPr>
        <a:xfrm rot="16200000">
          <a:off x="-1277580" y="1281769"/>
          <a:ext cx="4033724" cy="1470184"/>
        </a:xfrm>
        <a:prstGeom prst="flowChartManualOperation">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900" tIns="0" rIns="90345" bIns="0" numCol="1" spcCol="1270" anchor="ctr" anchorCtr="0">
          <a:noAutofit/>
        </a:bodyPr>
        <a:lstStyle/>
        <a:p>
          <a:pPr marL="0" lvl="0" indent="0" algn="ctr" defTabSz="622300">
            <a:lnSpc>
              <a:spcPct val="90000"/>
            </a:lnSpc>
            <a:spcBef>
              <a:spcPct val="0"/>
            </a:spcBef>
            <a:spcAft>
              <a:spcPct val="35000"/>
            </a:spcAft>
            <a:buNone/>
          </a:pPr>
          <a:r>
            <a:rPr lang="en-GB" sz="1400" kern="1200" dirty="0"/>
            <a:t>All 7 have supervision contracts and they all supervise weekly.</a:t>
          </a:r>
        </a:p>
      </dsp:txBody>
      <dsp:txXfrm rot="5400000">
        <a:off x="4190" y="806744"/>
        <a:ext cx="1470184" cy="2420234"/>
      </dsp:txXfrm>
    </dsp:sp>
    <dsp:sp modelId="{161BD91A-B014-4649-A7F8-0889C4BCB969}">
      <dsp:nvSpPr>
        <dsp:cNvPr id="0" name=""/>
        <dsp:cNvSpPr/>
      </dsp:nvSpPr>
      <dsp:spPr>
        <a:xfrm rot="16200000">
          <a:off x="302868" y="1281769"/>
          <a:ext cx="4033724" cy="1470184"/>
        </a:xfrm>
        <a:prstGeom prst="flowChartManualOperation">
          <a:avLst/>
        </a:prstGeom>
        <a:solidFill>
          <a:schemeClr val="accent3">
            <a:hueOff val="-225382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900" tIns="0" rIns="90345" bIns="0" numCol="1" spcCol="1270" anchor="ctr" anchorCtr="0">
          <a:noAutofit/>
        </a:bodyPr>
        <a:lstStyle/>
        <a:p>
          <a:pPr marL="0" lvl="0" indent="0" algn="ctr" defTabSz="622300">
            <a:lnSpc>
              <a:spcPct val="90000"/>
            </a:lnSpc>
            <a:spcBef>
              <a:spcPct val="0"/>
            </a:spcBef>
            <a:spcAft>
              <a:spcPct val="35000"/>
            </a:spcAft>
            <a:buNone/>
          </a:pPr>
          <a:r>
            <a:rPr lang="en-GB" sz="1400" kern="1200" dirty="0"/>
            <a:t>6/7 use ROMS as part of supervision. Mostly to reflect on work done, efficacy of approach and supervisory relationship</a:t>
          </a:r>
        </a:p>
      </dsp:txBody>
      <dsp:txXfrm rot="5400000">
        <a:off x="1584638" y="806744"/>
        <a:ext cx="1470184" cy="2420234"/>
      </dsp:txXfrm>
    </dsp:sp>
    <dsp:sp modelId="{08A9D821-8BEB-418A-95BA-37C2F9B50D6C}">
      <dsp:nvSpPr>
        <dsp:cNvPr id="0" name=""/>
        <dsp:cNvSpPr/>
      </dsp:nvSpPr>
      <dsp:spPr>
        <a:xfrm rot="16200000">
          <a:off x="1883316" y="1281769"/>
          <a:ext cx="4033724" cy="1470184"/>
        </a:xfrm>
        <a:prstGeom prst="flowChartManualOperation">
          <a:avLst/>
        </a:prstGeom>
        <a:solidFill>
          <a:schemeClr val="accent3">
            <a:hueOff val="-4507639"/>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900" tIns="0" rIns="90345" bIns="0" numCol="1" spcCol="1270" anchor="ctr" anchorCtr="0">
          <a:noAutofit/>
        </a:bodyPr>
        <a:lstStyle/>
        <a:p>
          <a:pPr marL="0" lvl="0" indent="0" algn="ctr" defTabSz="622300">
            <a:lnSpc>
              <a:spcPct val="90000"/>
            </a:lnSpc>
            <a:spcBef>
              <a:spcPct val="0"/>
            </a:spcBef>
            <a:spcAft>
              <a:spcPct val="35000"/>
            </a:spcAft>
            <a:buNone/>
          </a:pPr>
          <a:r>
            <a:rPr lang="en-GB" sz="1400" kern="1200" dirty="0"/>
            <a:t>6/7 supervisors offer 1:1 sessions.</a:t>
          </a:r>
        </a:p>
      </dsp:txBody>
      <dsp:txXfrm rot="5400000">
        <a:off x="3165086" y="806744"/>
        <a:ext cx="1470184" cy="2420234"/>
      </dsp:txXfrm>
    </dsp:sp>
    <dsp:sp modelId="{29398774-5E82-479A-B0C4-B1D41ECA8423}">
      <dsp:nvSpPr>
        <dsp:cNvPr id="0" name=""/>
        <dsp:cNvSpPr/>
      </dsp:nvSpPr>
      <dsp:spPr>
        <a:xfrm rot="16200000">
          <a:off x="3463765" y="1281769"/>
          <a:ext cx="4033724" cy="1470184"/>
        </a:xfrm>
        <a:prstGeom prst="flowChartManualOperation">
          <a:avLst/>
        </a:prstGeom>
        <a:solidFill>
          <a:schemeClr val="accent3">
            <a:hueOff val="-6761459"/>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900" tIns="0" rIns="90345" bIns="0" numCol="1" spcCol="1270" anchor="ctr" anchorCtr="0">
          <a:noAutofit/>
        </a:bodyPr>
        <a:lstStyle/>
        <a:p>
          <a:pPr marL="0" lvl="0" indent="0" algn="ctr" defTabSz="622300">
            <a:lnSpc>
              <a:spcPct val="90000"/>
            </a:lnSpc>
            <a:spcBef>
              <a:spcPct val="0"/>
            </a:spcBef>
            <a:spcAft>
              <a:spcPct val="35000"/>
            </a:spcAft>
            <a:buNone/>
          </a:pPr>
          <a:r>
            <a:rPr lang="en-GB" sz="1400" kern="1200"/>
            <a:t>5/7 supervisors work to a supervision model. The most common ones include: </a:t>
          </a:r>
        </a:p>
        <a:p>
          <a:pPr marL="0" lvl="0" indent="0" algn="ctr" defTabSz="622300">
            <a:lnSpc>
              <a:spcPct val="90000"/>
            </a:lnSpc>
            <a:spcBef>
              <a:spcPct val="0"/>
            </a:spcBef>
            <a:spcAft>
              <a:spcPct val="35000"/>
            </a:spcAft>
            <a:buNone/>
          </a:pPr>
          <a:r>
            <a:rPr lang="en-GB" sz="1400" kern="1200"/>
            <a:t>Proctor’s model (Proctor, 2001)</a:t>
          </a:r>
        </a:p>
        <a:p>
          <a:pPr marL="0" lvl="0" indent="0" algn="ctr" defTabSz="622300">
            <a:lnSpc>
              <a:spcPct val="90000"/>
            </a:lnSpc>
            <a:spcBef>
              <a:spcPct val="0"/>
            </a:spcBef>
            <a:spcAft>
              <a:spcPct val="35000"/>
            </a:spcAft>
            <a:buNone/>
          </a:pPr>
          <a:r>
            <a:rPr lang="en-GB" sz="1400" kern="1200"/>
            <a:t>Mason Model (Mason, 2010)</a:t>
          </a:r>
        </a:p>
        <a:p>
          <a:pPr marL="0" lvl="0" indent="0" algn="ctr" defTabSz="622300">
            <a:lnSpc>
              <a:spcPct val="90000"/>
            </a:lnSpc>
            <a:spcBef>
              <a:spcPct val="0"/>
            </a:spcBef>
            <a:spcAft>
              <a:spcPct val="35000"/>
            </a:spcAft>
            <a:buNone/>
          </a:pPr>
          <a:endParaRPr lang="en-GB" sz="1400" kern="1200" dirty="0"/>
        </a:p>
      </dsp:txBody>
      <dsp:txXfrm rot="5400000">
        <a:off x="4745535" y="806744"/>
        <a:ext cx="1470184" cy="2420234"/>
      </dsp:txXfrm>
    </dsp:sp>
    <dsp:sp modelId="{83643802-4AAA-4D5D-BFFD-3630F5C0976F}">
      <dsp:nvSpPr>
        <dsp:cNvPr id="0" name=""/>
        <dsp:cNvSpPr/>
      </dsp:nvSpPr>
      <dsp:spPr>
        <a:xfrm rot="16200000">
          <a:off x="5044214" y="1281769"/>
          <a:ext cx="4033724" cy="1470184"/>
        </a:xfrm>
        <a:prstGeom prst="flowChartManualOperation">
          <a:avLst/>
        </a:prstGeom>
        <a:solidFill>
          <a:schemeClr val="accent3">
            <a:hueOff val="-9015278"/>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900" tIns="0" rIns="90345" bIns="0" numCol="1" spcCol="1270" anchor="ctr" anchorCtr="0">
          <a:noAutofit/>
        </a:bodyPr>
        <a:lstStyle/>
        <a:p>
          <a:pPr marL="0" lvl="0" indent="0" algn="ctr" defTabSz="622300">
            <a:lnSpc>
              <a:spcPct val="90000"/>
            </a:lnSpc>
            <a:spcBef>
              <a:spcPct val="0"/>
            </a:spcBef>
            <a:spcAft>
              <a:spcPct val="35000"/>
            </a:spcAft>
            <a:buNone/>
          </a:pPr>
          <a:r>
            <a:rPr lang="en-GB" sz="1400" kern="1200" dirty="0"/>
            <a:t>Most supervision sessions last between 1 and 1.5 hours.</a:t>
          </a:r>
        </a:p>
      </dsp:txBody>
      <dsp:txXfrm rot="5400000">
        <a:off x="6325984" y="806744"/>
        <a:ext cx="1470184" cy="24202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48FB5-6088-4596-BC0C-6D23F493965F}">
      <dsp:nvSpPr>
        <dsp:cNvPr id="0" name=""/>
        <dsp:cNvSpPr/>
      </dsp:nvSpPr>
      <dsp:spPr>
        <a:xfrm rot="20160000">
          <a:off x="0" y="662201"/>
          <a:ext cx="3536372" cy="2210232"/>
        </a:xfrm>
        <a:prstGeom prst="swooshArrow">
          <a:avLst>
            <a:gd name="adj1" fmla="val 25000"/>
            <a:gd name="adj2" fmla="val 25000"/>
          </a:avLst>
        </a:prstGeom>
        <a:solidFill>
          <a:srgbClr val="92D050">
            <a:alpha val="42000"/>
          </a:srgb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28E0D16-8AF2-4C12-9389-F58180CF09DA}">
      <dsp:nvSpPr>
        <dsp:cNvPr id="0" name=""/>
        <dsp:cNvSpPr/>
      </dsp:nvSpPr>
      <dsp:spPr>
        <a:xfrm>
          <a:off x="2006433" y="706743"/>
          <a:ext cx="261691" cy="261691"/>
        </a:xfrm>
        <a:prstGeom prst="mathPlus">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CE5FB8F-30EA-4449-A54C-DAC9CA6A34F8}">
      <dsp:nvSpPr>
        <dsp:cNvPr id="0" name=""/>
        <dsp:cNvSpPr/>
      </dsp:nvSpPr>
      <dsp:spPr>
        <a:xfrm>
          <a:off x="628646" y="588174"/>
          <a:ext cx="2428030" cy="1631151"/>
        </a:xfrm>
        <a:prstGeom prst="mathPlus">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138665" bIns="0" numCol="1" spcCol="1270" anchor="t" anchorCtr="0">
          <a:noAutofit/>
        </a:bodyPr>
        <a:lstStyle/>
        <a:p>
          <a:pPr marL="0" lvl="0" indent="0" algn="r" defTabSz="800100">
            <a:lnSpc>
              <a:spcPct val="90000"/>
            </a:lnSpc>
            <a:spcBef>
              <a:spcPct val="0"/>
            </a:spcBef>
            <a:spcAft>
              <a:spcPct val="35000"/>
            </a:spcAft>
            <a:buNone/>
          </a:pPr>
          <a:r>
            <a:rPr lang="en-GB" sz="1800" b="1" kern="1200" dirty="0">
              <a:solidFill>
                <a:schemeClr val="tx1"/>
              </a:solidFill>
            </a:rPr>
            <a:t>“In my experience, the recruit to train colleague integrated very well and communicated any challenges well</a:t>
          </a:r>
          <a:r>
            <a:rPr lang="en-GB" sz="2200" kern="1200" dirty="0"/>
            <a:t>.”</a:t>
          </a:r>
        </a:p>
      </dsp:txBody>
      <dsp:txXfrm>
        <a:off x="950481" y="1211926"/>
        <a:ext cx="1784360" cy="3836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603C9-F3C8-4615-9064-10AED7F88E28}">
      <dsp:nvSpPr>
        <dsp:cNvPr id="0" name=""/>
        <dsp:cNvSpPr/>
      </dsp:nvSpPr>
      <dsp:spPr>
        <a:xfrm flipH="1">
          <a:off x="322043" y="260063"/>
          <a:ext cx="177287" cy="1766450"/>
        </a:xfrm>
        <a:prstGeom prst="upArrow">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070B6-357F-4CD2-B658-B0FACCBE168E}">
      <dsp:nvSpPr>
        <dsp:cNvPr id="0" name=""/>
        <dsp:cNvSpPr/>
      </dsp:nvSpPr>
      <dsp:spPr>
        <a:xfrm>
          <a:off x="948901" y="0"/>
          <a:ext cx="1547829" cy="2286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a:lnSpc>
              <a:spcPct val="90000"/>
            </a:lnSpc>
            <a:spcBef>
              <a:spcPct val="0"/>
            </a:spcBef>
            <a:spcAft>
              <a:spcPct val="35000"/>
            </a:spcAft>
            <a:buNone/>
          </a:pPr>
          <a:r>
            <a:rPr lang="en-GB" sz="1800" b="1" kern="1200" dirty="0"/>
            <a:t>“…Mixed experience, at times challenging, given limited experience. </a:t>
          </a:r>
        </a:p>
        <a:p>
          <a:pPr marL="0" lvl="0" indent="0" algn="l" defTabSz="800100">
            <a:lnSpc>
              <a:spcPct val="90000"/>
            </a:lnSpc>
            <a:spcBef>
              <a:spcPct val="0"/>
            </a:spcBef>
            <a:spcAft>
              <a:spcPct val="35000"/>
            </a:spcAft>
            <a:buNone/>
          </a:pPr>
          <a:r>
            <a:rPr lang="en-GB" sz="1800" b="1" kern="1200" dirty="0"/>
            <a:t>The service has not yet decided how to use the skillset, but working well within the team.”</a:t>
          </a:r>
        </a:p>
        <a:p>
          <a:pPr marL="0" lvl="0" indent="0" algn="l" defTabSz="800100">
            <a:lnSpc>
              <a:spcPct val="90000"/>
            </a:lnSpc>
            <a:spcBef>
              <a:spcPct val="0"/>
            </a:spcBef>
            <a:spcAft>
              <a:spcPct val="35000"/>
            </a:spcAft>
            <a:buNone/>
          </a:pPr>
          <a:endParaRPr lang="en-GB" sz="2400" kern="1200" dirty="0"/>
        </a:p>
      </dsp:txBody>
      <dsp:txXfrm>
        <a:off x="948901" y="0"/>
        <a:ext cx="1547829" cy="2286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DF431-8832-49EE-940E-0AB19A750A9F}">
      <dsp:nvSpPr>
        <dsp:cNvPr id="0" name=""/>
        <dsp:cNvSpPr/>
      </dsp:nvSpPr>
      <dsp:spPr>
        <a:xfrm rot="6180000">
          <a:off x="587322" y="256964"/>
          <a:ext cx="2519139" cy="3936432"/>
        </a:xfrm>
        <a:prstGeom prst="swooshArrow">
          <a:avLst>
            <a:gd name="adj1" fmla="val 16310"/>
            <a:gd name="adj2" fmla="val 31370"/>
          </a:avLst>
        </a:prstGeom>
        <a:solidFill>
          <a:srgbClr val="FF0000">
            <a:alpha val="33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8BA6A0-B8F6-4323-8ED4-CDE6EFF419F2}">
      <dsp:nvSpPr>
        <dsp:cNvPr id="0" name=""/>
        <dsp:cNvSpPr/>
      </dsp:nvSpPr>
      <dsp:spPr>
        <a:xfrm>
          <a:off x="619119" y="1483447"/>
          <a:ext cx="2479758" cy="2048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ctr" defTabSz="800100">
            <a:lnSpc>
              <a:spcPct val="90000"/>
            </a:lnSpc>
            <a:spcBef>
              <a:spcPct val="0"/>
            </a:spcBef>
            <a:spcAft>
              <a:spcPct val="35000"/>
            </a:spcAft>
            <a:buNone/>
          </a:pPr>
          <a:endParaRPr lang="en-GB" sz="1800" b="1" kern="1200" dirty="0">
            <a:solidFill>
              <a:schemeClr val="tx1"/>
            </a:solidFill>
            <a:effectLst/>
          </a:endParaRPr>
        </a:p>
        <a:p>
          <a:pPr marL="0" lvl="0" indent="0" algn="ctr" defTabSz="800100">
            <a:lnSpc>
              <a:spcPct val="90000"/>
            </a:lnSpc>
            <a:spcBef>
              <a:spcPct val="0"/>
            </a:spcBef>
            <a:spcAft>
              <a:spcPct val="35000"/>
            </a:spcAft>
            <a:buNone/>
          </a:pPr>
          <a:endParaRPr lang="en-GB" sz="1800" b="1" kern="1200" dirty="0">
            <a:solidFill>
              <a:schemeClr val="tx1"/>
            </a:solidFill>
            <a:effectLst/>
          </a:endParaRPr>
        </a:p>
        <a:p>
          <a:pPr marL="0" lvl="0" indent="0" algn="ctr" defTabSz="800100">
            <a:lnSpc>
              <a:spcPct val="90000"/>
            </a:lnSpc>
            <a:spcBef>
              <a:spcPct val="0"/>
            </a:spcBef>
            <a:spcAft>
              <a:spcPct val="35000"/>
            </a:spcAft>
            <a:buNone/>
          </a:pPr>
          <a:endParaRPr lang="en-GB" sz="1800" b="1" kern="1200" dirty="0">
            <a:solidFill>
              <a:schemeClr val="tx1"/>
            </a:solidFill>
            <a:effectLst/>
          </a:endParaRPr>
        </a:p>
        <a:p>
          <a:pPr marL="0" lvl="0" indent="0" algn="ctr" defTabSz="800100">
            <a:lnSpc>
              <a:spcPct val="90000"/>
            </a:lnSpc>
            <a:spcBef>
              <a:spcPct val="0"/>
            </a:spcBef>
            <a:spcAft>
              <a:spcPct val="35000"/>
            </a:spcAft>
            <a:buNone/>
          </a:pPr>
          <a:endParaRPr lang="en-GB" sz="1800" b="1" kern="1200" dirty="0">
            <a:solidFill>
              <a:schemeClr val="tx1"/>
            </a:solidFill>
            <a:effectLst/>
          </a:endParaRPr>
        </a:p>
        <a:p>
          <a:pPr marL="0" lvl="0" indent="0" algn="ctr" defTabSz="800100">
            <a:lnSpc>
              <a:spcPct val="90000"/>
            </a:lnSpc>
            <a:spcBef>
              <a:spcPct val="0"/>
            </a:spcBef>
            <a:spcAft>
              <a:spcPct val="35000"/>
            </a:spcAft>
            <a:buNone/>
          </a:pPr>
          <a:endParaRPr lang="en-GB" sz="1800" b="1" kern="1200" dirty="0">
            <a:solidFill>
              <a:schemeClr val="tx1"/>
            </a:solidFill>
            <a:effectLst/>
          </a:endParaRPr>
        </a:p>
        <a:p>
          <a:pPr marL="0" lvl="0" indent="0" algn="ctr" defTabSz="800100">
            <a:lnSpc>
              <a:spcPct val="90000"/>
            </a:lnSpc>
            <a:spcBef>
              <a:spcPct val="0"/>
            </a:spcBef>
            <a:spcAft>
              <a:spcPct val="35000"/>
            </a:spcAft>
            <a:buNone/>
          </a:pPr>
          <a:endParaRPr lang="en-GB" sz="1800" b="1" kern="1200" dirty="0">
            <a:solidFill>
              <a:schemeClr val="tx1"/>
            </a:solidFill>
            <a:effectLst/>
          </a:endParaRPr>
        </a:p>
        <a:p>
          <a:pPr marL="0" lvl="0" indent="0" algn="ctr" defTabSz="800100">
            <a:lnSpc>
              <a:spcPct val="90000"/>
            </a:lnSpc>
            <a:spcBef>
              <a:spcPct val="0"/>
            </a:spcBef>
            <a:spcAft>
              <a:spcPct val="35000"/>
            </a:spcAft>
            <a:buNone/>
          </a:pPr>
          <a:endParaRPr lang="en-GB" sz="1800" b="1" kern="1200" dirty="0">
            <a:solidFill>
              <a:schemeClr val="tx1"/>
            </a:solidFill>
            <a:effectLst/>
          </a:endParaRPr>
        </a:p>
        <a:p>
          <a:pPr marL="0" lvl="0" indent="0" algn="ctr" defTabSz="800100">
            <a:lnSpc>
              <a:spcPct val="90000"/>
            </a:lnSpc>
            <a:spcBef>
              <a:spcPct val="0"/>
            </a:spcBef>
            <a:spcAft>
              <a:spcPct val="35000"/>
            </a:spcAft>
            <a:buNone/>
          </a:pPr>
          <a:endParaRPr lang="en-GB" sz="1800" b="1" kern="1200" dirty="0">
            <a:solidFill>
              <a:schemeClr val="tx1"/>
            </a:solidFill>
            <a:effectLst/>
          </a:endParaRPr>
        </a:p>
        <a:p>
          <a:pPr marL="0" lvl="0" indent="0" algn="ctr" defTabSz="800100">
            <a:lnSpc>
              <a:spcPct val="90000"/>
            </a:lnSpc>
            <a:spcBef>
              <a:spcPct val="0"/>
            </a:spcBef>
            <a:spcAft>
              <a:spcPct val="35000"/>
            </a:spcAft>
            <a:buNone/>
          </a:pPr>
          <a:endParaRPr lang="en-GB" sz="1800" b="1" kern="1200" dirty="0">
            <a:solidFill>
              <a:schemeClr val="tx1"/>
            </a:solidFill>
            <a:effectLst/>
          </a:endParaRPr>
        </a:p>
        <a:p>
          <a:pPr marL="0" lvl="0" indent="0" algn="ctr" defTabSz="800100">
            <a:lnSpc>
              <a:spcPct val="90000"/>
            </a:lnSpc>
            <a:spcBef>
              <a:spcPct val="0"/>
            </a:spcBef>
            <a:spcAft>
              <a:spcPct val="35000"/>
            </a:spcAft>
            <a:buNone/>
          </a:pPr>
          <a:endParaRPr lang="en-GB" sz="1800" b="1" kern="1200" dirty="0">
            <a:solidFill>
              <a:schemeClr val="tx1"/>
            </a:solidFill>
            <a:effectLst/>
          </a:endParaRPr>
        </a:p>
        <a:p>
          <a:pPr marL="0" lvl="0" indent="0" algn="ctr" defTabSz="800100">
            <a:lnSpc>
              <a:spcPct val="90000"/>
            </a:lnSpc>
            <a:spcBef>
              <a:spcPct val="0"/>
            </a:spcBef>
            <a:spcAft>
              <a:spcPct val="35000"/>
            </a:spcAft>
            <a:buNone/>
          </a:pPr>
          <a:endParaRPr lang="en-GB" sz="1800" b="1" kern="1200" dirty="0">
            <a:solidFill>
              <a:schemeClr val="tx1"/>
            </a:solidFill>
            <a:effectLst/>
          </a:endParaRPr>
        </a:p>
        <a:p>
          <a:pPr marL="0" lvl="0" indent="0" algn="ctr" defTabSz="800100">
            <a:lnSpc>
              <a:spcPct val="90000"/>
            </a:lnSpc>
            <a:spcBef>
              <a:spcPct val="0"/>
            </a:spcBef>
            <a:spcAft>
              <a:spcPct val="35000"/>
            </a:spcAft>
            <a:buNone/>
          </a:pPr>
          <a:r>
            <a:rPr lang="en-GB" sz="1800" b="1" kern="1200" dirty="0">
              <a:solidFill>
                <a:schemeClr val="tx1"/>
              </a:solidFill>
              <a:effectLst/>
            </a:rPr>
            <a:t>“There is a very difficult fit in terms of the Service not being supportive to them.  It has been extremely difficult for them to have it clarified who is managerially responsible.  They are hosted in a team but seem very much on the outside. There are also no plans in place in terms of their role after the course</a:t>
          </a:r>
          <a:r>
            <a:rPr lang="en-GB" sz="1800" b="1" kern="1200" dirty="0">
              <a:effectLst/>
            </a:rPr>
            <a:t>.”</a:t>
          </a:r>
        </a:p>
      </dsp:txBody>
      <dsp:txXfrm>
        <a:off x="619119" y="1483447"/>
        <a:ext cx="2479758" cy="20488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0C004-17F4-4BD9-A304-3CF0C3B8392C}">
      <dsp:nvSpPr>
        <dsp:cNvPr id="0" name=""/>
        <dsp:cNvSpPr/>
      </dsp:nvSpPr>
      <dsp:spPr>
        <a:xfrm>
          <a:off x="819" y="116522"/>
          <a:ext cx="3194707" cy="1916824"/>
        </a:xfrm>
        <a:prstGeom prst="rect">
          <a:avLst/>
        </a:prstGeom>
        <a:gradFill rotWithShape="0">
          <a:gsLst>
            <a:gs pos="0">
              <a:schemeClr val="accent2">
                <a:shade val="50000"/>
                <a:hueOff val="0"/>
                <a:satOff val="0"/>
                <a:lumOff val="0"/>
                <a:alphaOff val="0"/>
                <a:lumMod val="110000"/>
                <a:satMod val="105000"/>
                <a:tint val="67000"/>
              </a:schemeClr>
            </a:gs>
            <a:gs pos="50000">
              <a:schemeClr val="accent2">
                <a:shade val="50000"/>
                <a:hueOff val="0"/>
                <a:satOff val="0"/>
                <a:lumOff val="0"/>
                <a:alphaOff val="0"/>
                <a:lumMod val="105000"/>
                <a:satMod val="103000"/>
                <a:tint val="73000"/>
              </a:schemeClr>
            </a:gs>
            <a:gs pos="100000">
              <a:schemeClr val="accent2">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1 focus group (face-to-face) and 2 semi-structured interviews (telephone) took place to evaluate how key stakeholders felt the course had been running, what the benefits and challenges had been.</a:t>
          </a:r>
        </a:p>
      </dsp:txBody>
      <dsp:txXfrm>
        <a:off x="819" y="116522"/>
        <a:ext cx="3194707" cy="1916824"/>
      </dsp:txXfrm>
    </dsp:sp>
    <dsp:sp modelId="{8AE3911A-92A8-4D31-A35D-A683D8533F85}">
      <dsp:nvSpPr>
        <dsp:cNvPr id="0" name=""/>
        <dsp:cNvSpPr/>
      </dsp:nvSpPr>
      <dsp:spPr>
        <a:xfrm>
          <a:off x="3515816" y="89227"/>
          <a:ext cx="3194707" cy="1916824"/>
        </a:xfrm>
        <a:prstGeom prst="rect">
          <a:avLst/>
        </a:prstGeom>
        <a:gradFill rotWithShape="0">
          <a:gsLst>
            <a:gs pos="0">
              <a:schemeClr val="accent2">
                <a:shade val="50000"/>
                <a:hueOff val="-254066"/>
                <a:satOff val="-28940"/>
                <a:lumOff val="28763"/>
                <a:alphaOff val="0"/>
                <a:lumMod val="110000"/>
                <a:satMod val="105000"/>
                <a:tint val="67000"/>
              </a:schemeClr>
            </a:gs>
            <a:gs pos="50000">
              <a:schemeClr val="accent2">
                <a:shade val="50000"/>
                <a:hueOff val="-254066"/>
                <a:satOff val="-28940"/>
                <a:lumOff val="28763"/>
                <a:alphaOff val="0"/>
                <a:lumMod val="105000"/>
                <a:satMod val="103000"/>
                <a:tint val="73000"/>
              </a:schemeClr>
            </a:gs>
            <a:gs pos="100000">
              <a:schemeClr val="accent2">
                <a:shade val="50000"/>
                <a:hueOff val="-254066"/>
                <a:satOff val="-28940"/>
                <a:lumOff val="2876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All were analysed using Thematic Analysis (Braun &amp; Clarke, 2006).</a:t>
          </a:r>
          <a:endParaRPr lang="en-GB" sz="1800" kern="1200" dirty="0"/>
        </a:p>
      </dsp:txBody>
      <dsp:txXfrm>
        <a:off x="3515816" y="89227"/>
        <a:ext cx="3194707" cy="1916824"/>
      </dsp:txXfrm>
    </dsp:sp>
    <dsp:sp modelId="{917E15AF-ADB9-4324-B705-34FABE83545C}">
      <dsp:nvSpPr>
        <dsp:cNvPr id="0" name=""/>
        <dsp:cNvSpPr/>
      </dsp:nvSpPr>
      <dsp:spPr>
        <a:xfrm>
          <a:off x="819" y="2372311"/>
          <a:ext cx="3194707" cy="1877836"/>
        </a:xfrm>
        <a:prstGeom prst="rect">
          <a:avLst/>
        </a:prstGeom>
        <a:gradFill rotWithShape="0">
          <a:gsLst>
            <a:gs pos="0">
              <a:schemeClr val="accent2">
                <a:shade val="50000"/>
                <a:hueOff val="-508131"/>
                <a:satOff val="-57881"/>
                <a:lumOff val="57527"/>
                <a:alphaOff val="0"/>
                <a:lumMod val="110000"/>
                <a:satMod val="105000"/>
                <a:tint val="67000"/>
              </a:schemeClr>
            </a:gs>
            <a:gs pos="50000">
              <a:schemeClr val="accent2">
                <a:shade val="50000"/>
                <a:hueOff val="-508131"/>
                <a:satOff val="-57881"/>
                <a:lumOff val="57527"/>
                <a:alphaOff val="0"/>
                <a:lumMod val="105000"/>
                <a:satMod val="103000"/>
                <a:tint val="73000"/>
              </a:schemeClr>
            </a:gs>
            <a:gs pos="100000">
              <a:schemeClr val="accent2">
                <a:shade val="50000"/>
                <a:hueOff val="-508131"/>
                <a:satOff val="-57881"/>
                <a:lumOff val="5752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The focus group participants (n=4) were 2 CYP IAPT Provider Leads, 1 CCG Lead and 1 senior manager</a:t>
          </a:r>
          <a:endParaRPr lang="en-GB" sz="1800" kern="1200" dirty="0"/>
        </a:p>
      </dsp:txBody>
      <dsp:txXfrm>
        <a:off x="819" y="2372311"/>
        <a:ext cx="3194707" cy="1877836"/>
      </dsp:txXfrm>
    </dsp:sp>
    <dsp:sp modelId="{48B1F513-4510-4B79-9DCB-7F3905220337}">
      <dsp:nvSpPr>
        <dsp:cNvPr id="0" name=""/>
        <dsp:cNvSpPr/>
      </dsp:nvSpPr>
      <dsp:spPr>
        <a:xfrm>
          <a:off x="3514997" y="2352817"/>
          <a:ext cx="3194707" cy="1916824"/>
        </a:xfrm>
        <a:prstGeom prst="rect">
          <a:avLst/>
        </a:prstGeom>
        <a:gradFill rotWithShape="0">
          <a:gsLst>
            <a:gs pos="0">
              <a:schemeClr val="accent2">
                <a:shade val="50000"/>
                <a:hueOff val="-254066"/>
                <a:satOff val="-28940"/>
                <a:lumOff val="28763"/>
                <a:alphaOff val="0"/>
                <a:lumMod val="110000"/>
                <a:satMod val="105000"/>
                <a:tint val="67000"/>
              </a:schemeClr>
            </a:gs>
            <a:gs pos="50000">
              <a:schemeClr val="accent2">
                <a:shade val="50000"/>
                <a:hueOff val="-254066"/>
                <a:satOff val="-28940"/>
                <a:lumOff val="28763"/>
                <a:alphaOff val="0"/>
                <a:lumMod val="105000"/>
                <a:satMod val="103000"/>
                <a:tint val="73000"/>
              </a:schemeClr>
            </a:gs>
            <a:gs pos="100000">
              <a:schemeClr val="accent2">
                <a:shade val="50000"/>
                <a:hueOff val="-254066"/>
                <a:satOff val="-28940"/>
                <a:lumOff val="2876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The telephone interviews were with 2 course tutors. </a:t>
          </a:r>
          <a:endParaRPr lang="en-GB" sz="1800" kern="1200" dirty="0"/>
        </a:p>
      </dsp:txBody>
      <dsp:txXfrm>
        <a:off x="3514997" y="2352817"/>
        <a:ext cx="3194707" cy="19168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7EE2C-7E21-4555-8EE9-A10A25310EC4}">
      <dsp:nvSpPr>
        <dsp:cNvPr id="0" name=""/>
        <dsp:cNvSpPr/>
      </dsp:nvSpPr>
      <dsp:spPr>
        <a:xfrm>
          <a:off x="1029" y="50392"/>
          <a:ext cx="2409001" cy="1204500"/>
        </a:xfrm>
        <a:prstGeom prst="roundRect">
          <a:avLst>
            <a:gd name="adj" fmla="val 10000"/>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Factors that determine success of </a:t>
          </a:r>
          <a:r>
            <a:rPr lang="en-GB" sz="2000" kern="1200" dirty="0" err="1"/>
            <a:t>RtT</a:t>
          </a:r>
          <a:r>
            <a:rPr lang="en-GB" sz="2000" kern="1200" dirty="0"/>
            <a:t> placement</a:t>
          </a:r>
        </a:p>
      </dsp:txBody>
      <dsp:txXfrm>
        <a:off x="36308" y="85671"/>
        <a:ext cx="2338443" cy="1133942"/>
      </dsp:txXfrm>
    </dsp:sp>
    <dsp:sp modelId="{6AE365BE-C820-4549-A0EA-47C01A743F0B}">
      <dsp:nvSpPr>
        <dsp:cNvPr id="0" name=""/>
        <dsp:cNvSpPr/>
      </dsp:nvSpPr>
      <dsp:spPr>
        <a:xfrm>
          <a:off x="241929" y="1254893"/>
          <a:ext cx="240900" cy="903375"/>
        </a:xfrm>
        <a:custGeom>
          <a:avLst/>
          <a:gdLst/>
          <a:ahLst/>
          <a:cxnLst/>
          <a:rect l="0" t="0" r="0" b="0"/>
          <a:pathLst>
            <a:path>
              <a:moveTo>
                <a:pt x="0" y="0"/>
              </a:moveTo>
              <a:lnTo>
                <a:pt x="0" y="903375"/>
              </a:lnTo>
              <a:lnTo>
                <a:pt x="240900" y="903375"/>
              </a:lnTo>
            </a:path>
          </a:pathLst>
        </a:custGeom>
        <a:noFill/>
        <a:ln w="12700" cap="flat" cmpd="sng" algn="ctr">
          <a:solidFill>
            <a:schemeClr val="accent4">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813697CE-F64D-466E-8E68-044115369725}">
      <dsp:nvSpPr>
        <dsp:cNvPr id="0" name=""/>
        <dsp:cNvSpPr/>
      </dsp:nvSpPr>
      <dsp:spPr>
        <a:xfrm>
          <a:off x="482829" y="1556018"/>
          <a:ext cx="1927200" cy="120450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dirty="0"/>
            <a:t>Readiness of the service</a:t>
          </a:r>
        </a:p>
      </dsp:txBody>
      <dsp:txXfrm>
        <a:off x="518108" y="1591297"/>
        <a:ext cx="1856642" cy="1133942"/>
      </dsp:txXfrm>
    </dsp:sp>
    <dsp:sp modelId="{3230FC60-F803-4B14-904A-F1E0F8DFCACA}">
      <dsp:nvSpPr>
        <dsp:cNvPr id="0" name=""/>
        <dsp:cNvSpPr/>
      </dsp:nvSpPr>
      <dsp:spPr>
        <a:xfrm>
          <a:off x="241929" y="1254893"/>
          <a:ext cx="291816" cy="2358086"/>
        </a:xfrm>
        <a:custGeom>
          <a:avLst/>
          <a:gdLst/>
          <a:ahLst/>
          <a:cxnLst/>
          <a:rect l="0" t="0" r="0" b="0"/>
          <a:pathLst>
            <a:path>
              <a:moveTo>
                <a:pt x="0" y="0"/>
              </a:moveTo>
              <a:lnTo>
                <a:pt x="0" y="2358086"/>
              </a:lnTo>
              <a:lnTo>
                <a:pt x="291816" y="2358086"/>
              </a:lnTo>
            </a:path>
          </a:pathLst>
        </a:custGeom>
        <a:noFill/>
        <a:ln w="12700" cap="flat" cmpd="sng" algn="ctr">
          <a:solidFill>
            <a:schemeClr val="accent4">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2A67FFFB-7EE5-4B68-8028-BD7028614794}">
      <dsp:nvSpPr>
        <dsp:cNvPr id="0" name=""/>
        <dsp:cNvSpPr/>
      </dsp:nvSpPr>
      <dsp:spPr>
        <a:xfrm>
          <a:off x="533746" y="3010729"/>
          <a:ext cx="1927200" cy="120450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1803056"/>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dirty="0"/>
            <a:t>Supervision: success and demands</a:t>
          </a:r>
        </a:p>
      </dsp:txBody>
      <dsp:txXfrm>
        <a:off x="569025" y="3046008"/>
        <a:ext cx="1856642" cy="1133942"/>
      </dsp:txXfrm>
    </dsp:sp>
    <dsp:sp modelId="{4B950223-4FD8-433E-9048-7CC7635C2964}">
      <dsp:nvSpPr>
        <dsp:cNvPr id="0" name=""/>
        <dsp:cNvSpPr/>
      </dsp:nvSpPr>
      <dsp:spPr>
        <a:xfrm>
          <a:off x="3012280" y="50392"/>
          <a:ext cx="2409001" cy="1204500"/>
        </a:xfrm>
        <a:prstGeom prst="roundRect">
          <a:avLst>
            <a:gd name="adj" fmla="val 10000"/>
          </a:avLst>
        </a:prstGeom>
        <a:solidFill>
          <a:schemeClr val="accent3">
            <a:hueOff val="-4507639"/>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Advantages of the training</a:t>
          </a:r>
        </a:p>
      </dsp:txBody>
      <dsp:txXfrm>
        <a:off x="3047559" y="85671"/>
        <a:ext cx="2338443" cy="1133942"/>
      </dsp:txXfrm>
    </dsp:sp>
    <dsp:sp modelId="{73AFB64F-4395-40F3-B77A-8D704515E627}">
      <dsp:nvSpPr>
        <dsp:cNvPr id="0" name=""/>
        <dsp:cNvSpPr/>
      </dsp:nvSpPr>
      <dsp:spPr>
        <a:xfrm>
          <a:off x="3253181" y="1254893"/>
          <a:ext cx="240900" cy="903375"/>
        </a:xfrm>
        <a:custGeom>
          <a:avLst/>
          <a:gdLst/>
          <a:ahLst/>
          <a:cxnLst/>
          <a:rect l="0" t="0" r="0" b="0"/>
          <a:pathLst>
            <a:path>
              <a:moveTo>
                <a:pt x="0" y="0"/>
              </a:moveTo>
              <a:lnTo>
                <a:pt x="0" y="903375"/>
              </a:lnTo>
              <a:lnTo>
                <a:pt x="240900" y="903375"/>
              </a:lnTo>
            </a:path>
          </a:pathLst>
        </a:custGeom>
        <a:noFill/>
        <a:ln w="12700" cap="flat" cmpd="sng" algn="ctr">
          <a:solidFill>
            <a:schemeClr val="accent4">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393C2B38-C2D3-49C4-B6D0-EC4CB2BD596D}">
      <dsp:nvSpPr>
        <dsp:cNvPr id="0" name=""/>
        <dsp:cNvSpPr/>
      </dsp:nvSpPr>
      <dsp:spPr>
        <a:xfrm>
          <a:off x="3494081" y="1556018"/>
          <a:ext cx="1927200" cy="120450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3606111"/>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dirty="0"/>
            <a:t>Additional workforce</a:t>
          </a:r>
        </a:p>
      </dsp:txBody>
      <dsp:txXfrm>
        <a:off x="3529360" y="1591297"/>
        <a:ext cx="1856642" cy="1133942"/>
      </dsp:txXfrm>
    </dsp:sp>
    <dsp:sp modelId="{00D3C61C-A176-47DA-927C-B4DF011FA221}">
      <dsp:nvSpPr>
        <dsp:cNvPr id="0" name=""/>
        <dsp:cNvSpPr/>
      </dsp:nvSpPr>
      <dsp:spPr>
        <a:xfrm>
          <a:off x="3253181" y="1254893"/>
          <a:ext cx="240900" cy="2409001"/>
        </a:xfrm>
        <a:custGeom>
          <a:avLst/>
          <a:gdLst/>
          <a:ahLst/>
          <a:cxnLst/>
          <a:rect l="0" t="0" r="0" b="0"/>
          <a:pathLst>
            <a:path>
              <a:moveTo>
                <a:pt x="0" y="0"/>
              </a:moveTo>
              <a:lnTo>
                <a:pt x="0" y="2409001"/>
              </a:lnTo>
              <a:lnTo>
                <a:pt x="240900" y="2409001"/>
              </a:lnTo>
            </a:path>
          </a:pathLst>
        </a:custGeom>
        <a:noFill/>
        <a:ln w="12700" cap="flat" cmpd="sng" algn="ctr">
          <a:solidFill>
            <a:schemeClr val="accent4">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6404C8FC-256E-415C-8B91-0176B5AF93A0}">
      <dsp:nvSpPr>
        <dsp:cNvPr id="0" name=""/>
        <dsp:cNvSpPr/>
      </dsp:nvSpPr>
      <dsp:spPr>
        <a:xfrm>
          <a:off x="3494081" y="3061643"/>
          <a:ext cx="1927200" cy="120450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5409167"/>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dirty="0"/>
            <a:t>It’s practical: learn as you go</a:t>
          </a:r>
        </a:p>
      </dsp:txBody>
      <dsp:txXfrm>
        <a:off x="3529360" y="3096922"/>
        <a:ext cx="1856642" cy="1133942"/>
      </dsp:txXfrm>
    </dsp:sp>
    <dsp:sp modelId="{350DD744-59E9-4D41-9AD3-A3E880BE0A11}">
      <dsp:nvSpPr>
        <dsp:cNvPr id="0" name=""/>
        <dsp:cNvSpPr/>
      </dsp:nvSpPr>
      <dsp:spPr>
        <a:xfrm>
          <a:off x="6023532" y="50392"/>
          <a:ext cx="2409001" cy="1204500"/>
        </a:xfrm>
        <a:prstGeom prst="roundRect">
          <a:avLst>
            <a:gd name="adj" fmla="val 10000"/>
          </a:avLst>
        </a:prstGeom>
        <a:solidFill>
          <a:schemeClr val="accent3">
            <a:hueOff val="-9015278"/>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Challenges in implementing the scheme</a:t>
          </a:r>
        </a:p>
      </dsp:txBody>
      <dsp:txXfrm>
        <a:off x="6058811" y="85671"/>
        <a:ext cx="2338443" cy="1133942"/>
      </dsp:txXfrm>
    </dsp:sp>
    <dsp:sp modelId="{A2DC22CE-9179-4CB5-A5A2-E7309F337C77}">
      <dsp:nvSpPr>
        <dsp:cNvPr id="0" name=""/>
        <dsp:cNvSpPr/>
      </dsp:nvSpPr>
      <dsp:spPr>
        <a:xfrm>
          <a:off x="6264432" y="1254893"/>
          <a:ext cx="240900" cy="903375"/>
        </a:xfrm>
        <a:custGeom>
          <a:avLst/>
          <a:gdLst/>
          <a:ahLst/>
          <a:cxnLst/>
          <a:rect l="0" t="0" r="0" b="0"/>
          <a:pathLst>
            <a:path>
              <a:moveTo>
                <a:pt x="0" y="0"/>
              </a:moveTo>
              <a:lnTo>
                <a:pt x="0" y="903375"/>
              </a:lnTo>
              <a:lnTo>
                <a:pt x="240900" y="903375"/>
              </a:lnTo>
            </a:path>
          </a:pathLst>
        </a:custGeom>
        <a:noFill/>
        <a:ln w="12700" cap="flat" cmpd="sng" algn="ctr">
          <a:solidFill>
            <a:schemeClr val="accent4">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8E615917-6CE4-4A25-B94A-AB584F386223}">
      <dsp:nvSpPr>
        <dsp:cNvPr id="0" name=""/>
        <dsp:cNvSpPr/>
      </dsp:nvSpPr>
      <dsp:spPr>
        <a:xfrm>
          <a:off x="6505332" y="1556018"/>
          <a:ext cx="1927200" cy="120450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7212223"/>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Short-term intense demand on service, without long-term benefit</a:t>
          </a:r>
        </a:p>
      </dsp:txBody>
      <dsp:txXfrm>
        <a:off x="6540611" y="1591297"/>
        <a:ext cx="1856642" cy="1133942"/>
      </dsp:txXfrm>
    </dsp:sp>
    <dsp:sp modelId="{7174C0F2-E1AD-4F66-93F8-B753B7645B96}">
      <dsp:nvSpPr>
        <dsp:cNvPr id="0" name=""/>
        <dsp:cNvSpPr/>
      </dsp:nvSpPr>
      <dsp:spPr>
        <a:xfrm>
          <a:off x="6264432" y="1254893"/>
          <a:ext cx="240900" cy="2409001"/>
        </a:xfrm>
        <a:custGeom>
          <a:avLst/>
          <a:gdLst/>
          <a:ahLst/>
          <a:cxnLst/>
          <a:rect l="0" t="0" r="0" b="0"/>
          <a:pathLst>
            <a:path>
              <a:moveTo>
                <a:pt x="0" y="0"/>
              </a:moveTo>
              <a:lnTo>
                <a:pt x="0" y="2409001"/>
              </a:lnTo>
              <a:lnTo>
                <a:pt x="240900" y="2409001"/>
              </a:lnTo>
            </a:path>
          </a:pathLst>
        </a:custGeom>
        <a:noFill/>
        <a:ln w="12700" cap="flat" cmpd="sng" algn="ctr">
          <a:solidFill>
            <a:schemeClr val="accent4">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8FD0FB8B-EE6E-422D-8E28-5590A8E333B0}">
      <dsp:nvSpPr>
        <dsp:cNvPr id="0" name=""/>
        <dsp:cNvSpPr/>
      </dsp:nvSpPr>
      <dsp:spPr>
        <a:xfrm>
          <a:off x="6505332" y="3061643"/>
          <a:ext cx="1927200" cy="120450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9015278"/>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Caseloads, referrals, time management, understanding of the service</a:t>
          </a:r>
        </a:p>
      </dsp:txBody>
      <dsp:txXfrm>
        <a:off x="6540611" y="3096922"/>
        <a:ext cx="1856642" cy="11339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56B87-936F-4C40-94D8-3C43A5572CFD}">
      <dsp:nvSpPr>
        <dsp:cNvPr id="0" name=""/>
        <dsp:cNvSpPr/>
      </dsp:nvSpPr>
      <dsp:spPr>
        <a:xfrm>
          <a:off x="0" y="300297"/>
          <a:ext cx="8385464" cy="2079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0805" tIns="208280" rIns="650805"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GB" sz="1600" kern="1200" dirty="0"/>
            <a:t>Within some services, lack of infrastructure to support supervision.</a:t>
          </a:r>
        </a:p>
        <a:p>
          <a:pPr marL="171450" lvl="1" indent="-171450" algn="l" defTabSz="711200">
            <a:lnSpc>
              <a:spcPct val="90000"/>
            </a:lnSpc>
            <a:spcBef>
              <a:spcPct val="0"/>
            </a:spcBef>
            <a:spcAft>
              <a:spcPct val="15000"/>
            </a:spcAft>
            <a:buChar char="•"/>
          </a:pPr>
          <a:r>
            <a:rPr lang="en-GB" sz="1600" kern="1200" dirty="0"/>
            <a:t>Supervision = additional demand on services.</a:t>
          </a:r>
        </a:p>
        <a:p>
          <a:pPr marL="171450" lvl="1" indent="-171450" algn="l" defTabSz="711200">
            <a:lnSpc>
              <a:spcPct val="90000"/>
            </a:lnSpc>
            <a:spcBef>
              <a:spcPct val="0"/>
            </a:spcBef>
            <a:spcAft>
              <a:spcPct val="15000"/>
            </a:spcAft>
            <a:buChar char="•"/>
          </a:pPr>
          <a:r>
            <a:rPr lang="en-GB" sz="1600" kern="1200" dirty="0"/>
            <a:t>No dedicated supervisors.</a:t>
          </a:r>
        </a:p>
        <a:p>
          <a:pPr marL="171450" lvl="1" indent="-171450" algn="l" defTabSz="711200">
            <a:lnSpc>
              <a:spcPct val="90000"/>
            </a:lnSpc>
            <a:spcBef>
              <a:spcPct val="0"/>
            </a:spcBef>
            <a:spcAft>
              <a:spcPct val="15000"/>
            </a:spcAft>
            <a:buChar char="•"/>
          </a:pPr>
          <a:r>
            <a:rPr lang="en-GB" sz="1600" kern="1200" dirty="0"/>
            <a:t>Current staff working beyond role to supervise.</a:t>
          </a:r>
        </a:p>
        <a:p>
          <a:pPr marL="171450" lvl="1" indent="-171450" algn="l" defTabSz="711200">
            <a:lnSpc>
              <a:spcPct val="90000"/>
            </a:lnSpc>
            <a:spcBef>
              <a:spcPct val="0"/>
            </a:spcBef>
            <a:spcAft>
              <a:spcPct val="15000"/>
            </a:spcAft>
            <a:buChar char="•"/>
          </a:pPr>
          <a:r>
            <a:rPr lang="en-GB" sz="1600" kern="1200" dirty="0"/>
            <a:t>Buying in supervision to ensure there is enough.</a:t>
          </a:r>
        </a:p>
        <a:p>
          <a:pPr marL="171450" lvl="1" indent="-171450" algn="l" defTabSz="711200">
            <a:lnSpc>
              <a:spcPct val="90000"/>
            </a:lnSpc>
            <a:spcBef>
              <a:spcPct val="0"/>
            </a:spcBef>
            <a:spcAft>
              <a:spcPct val="15000"/>
            </a:spcAft>
            <a:buChar char="•"/>
          </a:pPr>
          <a:r>
            <a:rPr lang="en-GB" sz="1600" kern="1200" dirty="0"/>
            <a:t>Individual supervision is preferred model, but group supervisions were on offer                                 for both CBT and SFP trainees - more efficient.</a:t>
          </a:r>
        </a:p>
      </dsp:txBody>
      <dsp:txXfrm>
        <a:off x="0" y="300297"/>
        <a:ext cx="8385464" cy="2079000"/>
      </dsp:txXfrm>
    </dsp:sp>
    <dsp:sp modelId="{2BBF577E-B62E-4015-B7D1-A4B8914BC843}">
      <dsp:nvSpPr>
        <dsp:cNvPr id="0" name=""/>
        <dsp:cNvSpPr/>
      </dsp:nvSpPr>
      <dsp:spPr>
        <a:xfrm>
          <a:off x="419273" y="41702"/>
          <a:ext cx="5988688" cy="4061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865" tIns="0" rIns="221865" bIns="0" numCol="1" spcCol="1270" anchor="ctr" anchorCtr="0">
          <a:noAutofit/>
        </a:bodyPr>
        <a:lstStyle/>
        <a:p>
          <a:pPr marL="0" lvl="0" indent="0" algn="l" defTabSz="800100">
            <a:lnSpc>
              <a:spcPct val="90000"/>
            </a:lnSpc>
            <a:spcBef>
              <a:spcPct val="0"/>
            </a:spcBef>
            <a:spcAft>
              <a:spcPct val="35000"/>
            </a:spcAft>
            <a:buNone/>
          </a:pPr>
          <a:r>
            <a:rPr lang="en-GB" sz="1800" b="1" kern="1200" dirty="0"/>
            <a:t>Lack of supervision infrastructure</a:t>
          </a:r>
        </a:p>
      </dsp:txBody>
      <dsp:txXfrm>
        <a:off x="439102" y="61531"/>
        <a:ext cx="5949030" cy="366537"/>
      </dsp:txXfrm>
    </dsp:sp>
    <dsp:sp modelId="{68609858-5D70-4038-8BF9-BE84C295F8B4}">
      <dsp:nvSpPr>
        <dsp:cNvPr id="0" name=""/>
        <dsp:cNvSpPr/>
      </dsp:nvSpPr>
      <dsp:spPr>
        <a:xfrm>
          <a:off x="0" y="2580897"/>
          <a:ext cx="8385464" cy="1606500"/>
        </a:xfrm>
        <a:prstGeom prst="rect">
          <a:avLst/>
        </a:prstGeom>
        <a:solidFill>
          <a:schemeClr val="lt1">
            <a:alpha val="90000"/>
            <a:hueOff val="0"/>
            <a:satOff val="0"/>
            <a:lumOff val="0"/>
            <a:alphaOff val="0"/>
          </a:schemeClr>
        </a:solidFill>
        <a:ln w="12700" cap="flat" cmpd="sng" algn="ctr">
          <a:solidFill>
            <a:schemeClr val="accent5">
              <a:hueOff val="3661299"/>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0805" tIns="208280" rIns="650805"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Forward planning of supply and demand.</a:t>
          </a:r>
        </a:p>
        <a:p>
          <a:pPr marL="171450" lvl="1" indent="-171450" algn="l" defTabSz="711200">
            <a:lnSpc>
              <a:spcPct val="90000"/>
            </a:lnSpc>
            <a:spcBef>
              <a:spcPct val="0"/>
            </a:spcBef>
            <a:spcAft>
              <a:spcPct val="15000"/>
            </a:spcAft>
            <a:buChar char="•"/>
          </a:pPr>
          <a:r>
            <a:rPr lang="en-GB" sz="1600" kern="1200" dirty="0"/>
            <a:t>Staff trained in supervision.</a:t>
          </a:r>
        </a:p>
        <a:p>
          <a:pPr marL="171450" lvl="1" indent="-171450" algn="l" defTabSz="711200">
            <a:lnSpc>
              <a:spcPct val="90000"/>
            </a:lnSpc>
            <a:spcBef>
              <a:spcPct val="0"/>
            </a:spcBef>
            <a:spcAft>
              <a:spcPct val="15000"/>
            </a:spcAft>
            <a:buChar char="•"/>
          </a:pPr>
          <a:r>
            <a:rPr lang="en-GB" sz="1600" kern="1200" dirty="0"/>
            <a:t>When recruiting new staff seeing if qualified to supervise.</a:t>
          </a:r>
        </a:p>
        <a:p>
          <a:pPr marL="171450" lvl="1" indent="-171450" algn="l" defTabSz="711200">
            <a:lnSpc>
              <a:spcPct val="90000"/>
            </a:lnSpc>
            <a:spcBef>
              <a:spcPct val="0"/>
            </a:spcBef>
            <a:spcAft>
              <a:spcPct val="15000"/>
            </a:spcAft>
            <a:buChar char="•"/>
          </a:pPr>
          <a:r>
            <a:rPr lang="en-GB" sz="1600" kern="1200" dirty="0"/>
            <a:t>Group supervision rather than individual - time and cost effective</a:t>
          </a:r>
        </a:p>
        <a:p>
          <a:pPr marL="171450" lvl="1" indent="-171450" algn="l" defTabSz="711200">
            <a:lnSpc>
              <a:spcPct val="90000"/>
            </a:lnSpc>
            <a:spcBef>
              <a:spcPct val="0"/>
            </a:spcBef>
            <a:spcAft>
              <a:spcPct val="15000"/>
            </a:spcAft>
            <a:buChar char="•"/>
          </a:pPr>
          <a:r>
            <a:rPr lang="en-GB" sz="1600" kern="1200" dirty="0"/>
            <a:t>Academic supervision also needs to be built into the workload.</a:t>
          </a:r>
        </a:p>
      </dsp:txBody>
      <dsp:txXfrm>
        <a:off x="0" y="2580897"/>
        <a:ext cx="8385464" cy="1606500"/>
      </dsp:txXfrm>
    </dsp:sp>
    <dsp:sp modelId="{B0086C47-27A1-4772-B7E9-9AEF2D0F014E}">
      <dsp:nvSpPr>
        <dsp:cNvPr id="0" name=""/>
        <dsp:cNvSpPr/>
      </dsp:nvSpPr>
      <dsp:spPr>
        <a:xfrm>
          <a:off x="419273" y="2433297"/>
          <a:ext cx="5869824" cy="295200"/>
        </a:xfrm>
        <a:prstGeom prst="roundRect">
          <a:avLst/>
        </a:prstGeom>
        <a:solidFill>
          <a:schemeClr val="accent5">
            <a:hueOff val="3661299"/>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865" tIns="0" rIns="221865" bIns="0" numCol="1" spcCol="1270" anchor="ctr" anchorCtr="0">
          <a:noAutofit/>
        </a:bodyPr>
        <a:lstStyle/>
        <a:p>
          <a:pPr marL="0" lvl="0" indent="0" algn="l" defTabSz="800100">
            <a:lnSpc>
              <a:spcPct val="90000"/>
            </a:lnSpc>
            <a:spcBef>
              <a:spcPct val="0"/>
            </a:spcBef>
            <a:spcAft>
              <a:spcPct val="35000"/>
            </a:spcAft>
            <a:buNone/>
          </a:pPr>
          <a:r>
            <a:rPr lang="en-GB" sz="1800" b="1" kern="1200" dirty="0"/>
            <a:t>Key lessons</a:t>
          </a:r>
        </a:p>
      </dsp:txBody>
      <dsp:txXfrm>
        <a:off x="433683" y="2447707"/>
        <a:ext cx="5841004" cy="2663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89CE4-0295-4D57-A346-880AA5F2D834}">
      <dsp:nvSpPr>
        <dsp:cNvPr id="0" name=""/>
        <dsp:cNvSpPr/>
      </dsp:nvSpPr>
      <dsp:spPr>
        <a:xfrm rot="5400000">
          <a:off x="-213926" y="217417"/>
          <a:ext cx="1426175" cy="998323"/>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GB" sz="2800" kern="1200" dirty="0"/>
        </a:p>
      </dsp:txBody>
      <dsp:txXfrm rot="-5400000">
        <a:off x="1" y="502653"/>
        <a:ext cx="998323" cy="427852"/>
      </dsp:txXfrm>
    </dsp:sp>
    <dsp:sp modelId="{28D71E9E-667C-4367-BB2F-DEEA02338F4B}">
      <dsp:nvSpPr>
        <dsp:cNvPr id="0" name=""/>
        <dsp:cNvSpPr/>
      </dsp:nvSpPr>
      <dsp:spPr>
        <a:xfrm rot="5400000">
          <a:off x="3337019" y="-2335204"/>
          <a:ext cx="927014" cy="5604406"/>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The </a:t>
          </a:r>
          <a:r>
            <a:rPr lang="en-GB" sz="1800" kern="1200" dirty="0" err="1"/>
            <a:t>RtT</a:t>
          </a:r>
          <a:r>
            <a:rPr lang="en-GB" sz="1800" kern="1200" dirty="0"/>
            <a:t> trainees are a additional members to the existing workforce. Despite only being secured for one year, the benefit of having an additional staff member for a year is still considered highly positive.</a:t>
          </a:r>
        </a:p>
      </dsp:txBody>
      <dsp:txXfrm rot="-5400000">
        <a:off x="998324" y="48744"/>
        <a:ext cx="5559153" cy="836508"/>
      </dsp:txXfrm>
    </dsp:sp>
    <dsp:sp modelId="{4457EB3B-DFAD-452F-9716-4A595309D9B3}">
      <dsp:nvSpPr>
        <dsp:cNvPr id="0" name=""/>
        <dsp:cNvSpPr/>
      </dsp:nvSpPr>
      <dsp:spPr>
        <a:xfrm rot="5400000">
          <a:off x="-213926" y="1447351"/>
          <a:ext cx="1426175" cy="998323"/>
        </a:xfrm>
        <a:prstGeom prst="chevron">
          <a:avLst/>
        </a:prstGeom>
        <a:solidFill>
          <a:schemeClr val="accent2">
            <a:hueOff val="923037"/>
            <a:satOff val="0"/>
            <a:lumOff val="0"/>
            <a:alphaOff val="0"/>
          </a:schemeClr>
        </a:solidFill>
        <a:ln w="12700" cap="flat" cmpd="sng" algn="ctr">
          <a:solidFill>
            <a:schemeClr val="accent2">
              <a:hueOff val="923037"/>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rot="-5400000">
        <a:off x="1" y="1732587"/>
        <a:ext cx="998323" cy="427852"/>
      </dsp:txXfrm>
    </dsp:sp>
    <dsp:sp modelId="{0BA50A08-FFC5-474F-9C6B-B8C6F46BC76A}">
      <dsp:nvSpPr>
        <dsp:cNvPr id="0" name=""/>
        <dsp:cNvSpPr/>
      </dsp:nvSpPr>
      <dsp:spPr>
        <a:xfrm rot="5400000">
          <a:off x="3337019" y="-1105270"/>
          <a:ext cx="927014" cy="5604406"/>
        </a:xfrm>
        <a:prstGeom prst="round2SameRect">
          <a:avLst/>
        </a:prstGeom>
        <a:solidFill>
          <a:schemeClr val="lt1">
            <a:alpha val="90000"/>
            <a:hueOff val="0"/>
            <a:satOff val="0"/>
            <a:lumOff val="0"/>
            <a:alphaOff val="0"/>
          </a:schemeClr>
        </a:solidFill>
        <a:ln w="12700" cap="flat" cmpd="sng" algn="ctr">
          <a:solidFill>
            <a:schemeClr val="accent2">
              <a:hueOff val="923037"/>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The Recruit to Train trainees are not written into service’s existing workforce plans and so their ability to work within a service does provide an additional capacity which has not been accounted for.</a:t>
          </a:r>
        </a:p>
      </dsp:txBody>
      <dsp:txXfrm rot="-5400000">
        <a:off x="998324" y="1278678"/>
        <a:ext cx="5559153" cy="836508"/>
      </dsp:txXfrm>
    </dsp:sp>
    <dsp:sp modelId="{9BA17981-3960-486C-97A9-04BA80012134}">
      <dsp:nvSpPr>
        <dsp:cNvPr id="0" name=""/>
        <dsp:cNvSpPr/>
      </dsp:nvSpPr>
      <dsp:spPr>
        <a:xfrm rot="5400000">
          <a:off x="-213926" y="2677286"/>
          <a:ext cx="1426175" cy="998323"/>
        </a:xfrm>
        <a:prstGeom prst="chevron">
          <a:avLst/>
        </a:prstGeom>
        <a:solidFill>
          <a:schemeClr val="accent2">
            <a:hueOff val="1846074"/>
            <a:satOff val="0"/>
            <a:lumOff val="0"/>
            <a:alphaOff val="0"/>
          </a:schemeClr>
        </a:solidFill>
        <a:ln w="12700" cap="flat" cmpd="sng" algn="ctr">
          <a:solidFill>
            <a:schemeClr val="accent2">
              <a:hueOff val="1846074"/>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rot="-5400000">
        <a:off x="1" y="2962522"/>
        <a:ext cx="998323" cy="427852"/>
      </dsp:txXfrm>
    </dsp:sp>
    <dsp:sp modelId="{BC51224C-5C04-4F26-A5CA-20F614F939EA}">
      <dsp:nvSpPr>
        <dsp:cNvPr id="0" name=""/>
        <dsp:cNvSpPr/>
      </dsp:nvSpPr>
      <dsp:spPr>
        <a:xfrm rot="5400000">
          <a:off x="3337019" y="124663"/>
          <a:ext cx="927014" cy="5604406"/>
        </a:xfrm>
        <a:prstGeom prst="round2SameRect">
          <a:avLst/>
        </a:prstGeom>
        <a:solidFill>
          <a:schemeClr val="lt1">
            <a:alpha val="90000"/>
            <a:hueOff val="0"/>
            <a:satOff val="0"/>
            <a:lumOff val="0"/>
            <a:alphaOff val="0"/>
          </a:schemeClr>
        </a:solidFill>
        <a:ln w="12700" cap="flat" cmpd="sng" algn="ctr">
          <a:solidFill>
            <a:schemeClr val="accent2">
              <a:hueOff val="1846074"/>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RtTs contribute to the reduction of waiting lists, which is considered important in a time of austerity and decreased funding for services.</a:t>
          </a:r>
        </a:p>
      </dsp:txBody>
      <dsp:txXfrm rot="-5400000">
        <a:off x="998324" y="2508612"/>
        <a:ext cx="5559153" cy="8365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7.png"/></Relationships>
</file>

<file path=ppt/drawings/_rels/drawing2.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0.11895</cdr:x>
      <cdr:y>0.11051</cdr:y>
    </cdr:from>
    <cdr:to>
      <cdr:x>0.91605</cdr:x>
      <cdr:y>0.88798</cdr:y>
    </cdr:to>
    <cdr:pic>
      <cdr:nvPicPr>
        <cdr:cNvPr id="2" name="Picture 1">
          <a:extLst xmlns:a="http://schemas.openxmlformats.org/drawingml/2006/main">
            <a:ext uri="{FF2B5EF4-FFF2-40B4-BE49-F238E27FC236}">
              <a16:creationId xmlns:a16="http://schemas.microsoft.com/office/drawing/2014/main" id="{62EF4B39-83FB-BA43-A7C1-DEAC22EA0507}"/>
            </a:ext>
          </a:extLst>
        </cdr:cNvPr>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19947" t="-410" r="22706" b="410"/>
        <a:stretch xmlns:a="http://schemas.openxmlformats.org/drawingml/2006/main"/>
      </cdr:blipFill>
      <cdr:spPr bwMode="auto">
        <a:xfrm xmlns:a="http://schemas.openxmlformats.org/drawingml/2006/main">
          <a:off x="538416" y="408503"/>
          <a:ext cx="3607991" cy="287392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53640926-AAD7-44D8-BBD7-CCE9431645EC}">
            <a14:shadowObscured xmlns:a14="http://schemas.microsoft.com/office/drawing/2010/main"/>
          </a:ext>
        </a:extLst>
      </cdr:spPr>
    </cdr:pic>
  </cdr:relSizeAnchor>
</c:userShapes>
</file>

<file path=ppt/drawings/drawing2.xml><?xml version="1.0" encoding="utf-8"?>
<c:userShapes xmlns:c="http://schemas.openxmlformats.org/drawingml/2006/chart">
  <cdr:relSizeAnchor xmlns:cdr="http://schemas.openxmlformats.org/drawingml/2006/chartDrawing">
    <cdr:from>
      <cdr:x>0.05354</cdr:x>
      <cdr:y>0.14065</cdr:y>
    </cdr:from>
    <cdr:to>
      <cdr:x>1</cdr:x>
      <cdr:y>0.97336</cdr:y>
    </cdr:to>
    <cdr:pic>
      <cdr:nvPicPr>
        <cdr:cNvPr id="3" name="Picture 2">
          <a:extLst xmlns:a="http://schemas.openxmlformats.org/drawingml/2006/main">
            <a:ext uri="{FF2B5EF4-FFF2-40B4-BE49-F238E27FC236}">
              <a16:creationId xmlns:a16="http://schemas.microsoft.com/office/drawing/2014/main" id="{1F16B6C7-D253-7B4D-ACEB-39C2D670E671}"/>
            </a:ext>
          </a:extLst>
        </cdr:cNvPr>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16884" r="20042"/>
        <a:stretch xmlns:a="http://schemas.openxmlformats.org/drawingml/2006/main"/>
      </cdr:blipFill>
      <cdr:spPr bwMode="auto">
        <a:xfrm xmlns:a="http://schemas.openxmlformats.org/drawingml/2006/main">
          <a:off x="319509" y="612016"/>
          <a:ext cx="5648155" cy="362339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53640926-AAD7-44D8-BBD7-CCE9431645EC}">
            <a14:shadowObscured xmlns:a14="http://schemas.microsoft.com/office/drawing/2010/main"/>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CEEFBB70-BE35-49D5-8FE4-38AEE09B5D8D}" type="datetimeFigureOut">
              <a:rPr lang="en-GB" smtClean="0"/>
              <a:t>21/08/2019</a:t>
            </a:fld>
            <a:endParaRPr lang="en-GB"/>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A5249D37-6E97-4D95-8DD6-05C57F3A7304}" type="slidenum">
              <a:rPr lang="en-GB" smtClean="0"/>
              <a:t>‹#›</a:t>
            </a:fld>
            <a:endParaRPr lang="en-GB"/>
          </a:p>
        </p:txBody>
      </p:sp>
    </p:spTree>
    <p:extLst>
      <p:ext uri="{BB962C8B-B14F-4D97-AF65-F5344CB8AC3E}">
        <p14:creationId xmlns:p14="http://schemas.microsoft.com/office/powerpoint/2010/main" val="2210777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249D37-6E97-4D95-8DD6-05C57F3A7304}" type="slidenum">
              <a:rPr lang="en-GB" smtClean="0"/>
              <a:t>1</a:t>
            </a:fld>
            <a:endParaRPr lang="en-GB"/>
          </a:p>
        </p:txBody>
      </p:sp>
    </p:spTree>
    <p:extLst>
      <p:ext uri="{BB962C8B-B14F-4D97-AF65-F5344CB8AC3E}">
        <p14:creationId xmlns:p14="http://schemas.microsoft.com/office/powerpoint/2010/main" val="3549612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ONE OF THE MOST HOTLY</a:t>
            </a:r>
            <a:r>
              <a:rPr lang="en-GB" baseline="0" dirty="0"/>
              <a:t> DEBATED TOPICS. EVERYONE HAD SOMETHING TO SAY ABOUT THIS.  MOST PEOPLE WE SPOKE TO AGREED ON THESE THEMES. </a:t>
            </a:r>
          </a:p>
          <a:p>
            <a:endParaRPr lang="en-GB" baseline="0" dirty="0"/>
          </a:p>
          <a:p>
            <a:r>
              <a:rPr lang="en-GB" baseline="0" dirty="0"/>
              <a:t>HEAVILY SUPERVISED COURSE BOTH IN SERVICE AND AT UNIVERSITY. </a:t>
            </a:r>
            <a:endParaRPr lang="en-GB" dirty="0"/>
          </a:p>
          <a:p>
            <a:endParaRPr lang="en-GB" dirty="0"/>
          </a:p>
          <a:p>
            <a:endParaRPr lang="en-GB" dirty="0"/>
          </a:p>
          <a:p>
            <a:r>
              <a:rPr lang="en-GB" dirty="0"/>
              <a:t>Relating to supervision were different scenarios across the professionals interviewed. Generally all participants acknowledged the additional demand to services to provide the necessary levels of supervision for the RtTs.</a:t>
            </a:r>
          </a:p>
          <a:p>
            <a:endParaRPr lang="en-GB" dirty="0"/>
          </a:p>
          <a:p>
            <a:pPr marL="228600" indent="-228600">
              <a:buAutoNum type="alphaUcPeriod"/>
            </a:pPr>
            <a:r>
              <a:rPr lang="en-GB" dirty="0"/>
              <a:t>Lack of supervision infrastructure.</a:t>
            </a:r>
          </a:p>
          <a:p>
            <a:pPr marL="0" indent="0">
              <a:buNone/>
            </a:pPr>
            <a:r>
              <a:rPr lang="en-GB" dirty="0"/>
              <a:t>One service had to pay for additional supervision to ensure they had enough to cover the supervision requirement. They were currently offering individual supervision to the trainees, which was considered inefficient. They were intrigued to learn of the service (in example B) about adopting a group supervision model, which they felt would be a huge benefit to them.</a:t>
            </a:r>
          </a:p>
          <a:p>
            <a:pPr marL="0" indent="0">
              <a:buNone/>
            </a:pP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However, one service reported no issues with providing supervision. Through forward planning in terms of knowing the expectation of supervision for the trainees, recruiting staff who had supervision experience / training as well as thinking creatively about how to utilise the time and resources spent on supervision resulted in a model that fulfilled the requirements of the RTT course, whilst also maximising efficiency for the staff and the service (e.g. using a group supervision approach, rather than individual supervision).</a:t>
            </a:r>
          </a:p>
          <a:p>
            <a:endParaRPr lang="en-GB" dirty="0"/>
          </a:p>
        </p:txBody>
      </p:sp>
      <p:sp>
        <p:nvSpPr>
          <p:cNvPr id="4" name="Slide Number Placeholder 3"/>
          <p:cNvSpPr>
            <a:spLocks noGrp="1"/>
          </p:cNvSpPr>
          <p:nvPr>
            <p:ph type="sldNum" sz="quarter" idx="5"/>
          </p:nvPr>
        </p:nvSpPr>
        <p:spPr/>
        <p:txBody>
          <a:bodyPr/>
          <a:lstStyle/>
          <a:p>
            <a:fld id="{4D401172-8F4C-4C2D-B14C-E9657DA296F2}" type="slidenum">
              <a:rPr lang="en-GB" smtClean="0"/>
              <a:t>20</a:t>
            </a:fld>
            <a:endParaRPr lang="en-GB"/>
          </a:p>
        </p:txBody>
      </p:sp>
    </p:spTree>
    <p:extLst>
      <p:ext uri="{BB962C8B-B14F-4D97-AF65-F5344CB8AC3E}">
        <p14:creationId xmlns:p14="http://schemas.microsoft.com/office/powerpoint/2010/main" val="4029561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ASKED FOCUS GROUP PARTICIPANTS AND SUPERVISORS IN THE SURVEY ABOUT THE BENEFITS AND CHALLENGES OF HAVING </a:t>
            </a:r>
            <a:r>
              <a:rPr lang="en-GB" dirty="0" err="1"/>
              <a:t>RtTs</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was an acknowledgement however, </a:t>
            </a:r>
            <a:r>
              <a:rPr lang="en-GB" sz="1200" kern="1200" dirty="0">
                <a:solidFill>
                  <a:schemeClr val="tx1"/>
                </a:solidFill>
                <a:effectLst/>
                <a:latin typeface="+mn-lt"/>
                <a:ea typeface="+mn-ea"/>
                <a:cs typeface="+mn-cs"/>
              </a:rPr>
              <a:t>that beyond the trainee period for RTTs, they would apply for jobs within the service that already existed (e.g. a staff member left a job and they would apply), therefore there wasn’t actually an additional member of staff beyond the recruit to train period.</a:t>
            </a:r>
          </a:p>
          <a:p>
            <a:endParaRPr lang="en-GB" dirty="0"/>
          </a:p>
        </p:txBody>
      </p:sp>
      <p:sp>
        <p:nvSpPr>
          <p:cNvPr id="4" name="Slide Number Placeholder 3"/>
          <p:cNvSpPr>
            <a:spLocks noGrp="1"/>
          </p:cNvSpPr>
          <p:nvPr>
            <p:ph type="sldNum" sz="quarter" idx="5"/>
          </p:nvPr>
        </p:nvSpPr>
        <p:spPr/>
        <p:txBody>
          <a:bodyPr/>
          <a:lstStyle/>
          <a:p>
            <a:fld id="{4D401172-8F4C-4C2D-B14C-E9657DA296F2}" type="slidenum">
              <a:rPr lang="en-GB" smtClean="0"/>
              <a:t>21</a:t>
            </a:fld>
            <a:endParaRPr lang="en-GB"/>
          </a:p>
        </p:txBody>
      </p:sp>
    </p:spTree>
    <p:extLst>
      <p:ext uri="{BB962C8B-B14F-4D97-AF65-F5344CB8AC3E}">
        <p14:creationId xmlns:p14="http://schemas.microsoft.com/office/powerpoint/2010/main" val="2589712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401172-8F4C-4C2D-B14C-E9657DA296F2}" type="slidenum">
              <a:rPr lang="en-GB" smtClean="0"/>
              <a:t>22</a:t>
            </a:fld>
            <a:endParaRPr lang="en-GB"/>
          </a:p>
        </p:txBody>
      </p:sp>
    </p:spTree>
    <p:extLst>
      <p:ext uri="{BB962C8B-B14F-4D97-AF65-F5344CB8AC3E}">
        <p14:creationId xmlns:p14="http://schemas.microsoft.com/office/powerpoint/2010/main" val="3625538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401172-8F4C-4C2D-B14C-E9657DA296F2}" type="slidenum">
              <a:rPr lang="en-GB" smtClean="0"/>
              <a:t>23</a:t>
            </a:fld>
            <a:endParaRPr lang="en-GB"/>
          </a:p>
        </p:txBody>
      </p:sp>
    </p:spTree>
    <p:extLst>
      <p:ext uri="{BB962C8B-B14F-4D97-AF65-F5344CB8AC3E}">
        <p14:creationId xmlns:p14="http://schemas.microsoft.com/office/powerpoint/2010/main" val="3967158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was an emphasis around ensuring trainees responded to the needs of the service and didn’t expect that when they weren’t seeing clients they could study, as other daily tasks had to be achieved.</a:t>
            </a:r>
          </a:p>
          <a:p>
            <a:endParaRPr lang="en-GB" sz="12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“slips that can happen between what the universities requirements are and what the workforce requirements are so then I guess in the collaborative we end up being the go between [a bit of a mismatch] both and trying to get a balance and you can learn from experience… so for year 3 we’ve learnt to think about actually how are we setting this up from the beginning the expectations, the roles, we’ve increased the banding so that we’re expecting that level of seniority, but I can envisage that we’ll still have some of the challenges that come up anyway, and it’s some of the practical stuff like study days and what do they do when they’re not in university, don’t they still take it off as a study day or should they actually be at work? Because they’re employed to be at work umm or the university stipulation around 6-8clients and it’s like well compared to your colleagues who’ve got case-loads of 35 [yeah] actually seeing only 6 people a week is not really acceptable you know as a service” </a:t>
            </a:r>
            <a:endParaRPr lang="en-GB"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D401172-8F4C-4C2D-B14C-E9657DA296F2}" type="slidenum">
              <a:rPr lang="en-GB" smtClean="0"/>
              <a:t>24</a:t>
            </a:fld>
            <a:endParaRPr lang="en-GB"/>
          </a:p>
        </p:txBody>
      </p:sp>
    </p:spTree>
    <p:extLst>
      <p:ext uri="{BB962C8B-B14F-4D97-AF65-F5344CB8AC3E}">
        <p14:creationId xmlns:p14="http://schemas.microsoft.com/office/powerpoint/2010/main" val="2393341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401172-8F4C-4C2D-B14C-E9657DA296F2}" type="slidenum">
              <a:rPr lang="en-GB" smtClean="0"/>
              <a:t>25</a:t>
            </a:fld>
            <a:endParaRPr lang="en-GB"/>
          </a:p>
        </p:txBody>
      </p:sp>
    </p:spTree>
    <p:extLst>
      <p:ext uri="{BB962C8B-B14F-4D97-AF65-F5344CB8AC3E}">
        <p14:creationId xmlns:p14="http://schemas.microsoft.com/office/powerpoint/2010/main" val="413482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249D37-6E97-4D95-8DD6-05C57F3A7304}" type="slidenum">
              <a:rPr lang="en-GB" smtClean="0"/>
              <a:t>28</a:t>
            </a:fld>
            <a:endParaRPr lang="en-GB"/>
          </a:p>
        </p:txBody>
      </p:sp>
    </p:spTree>
    <p:extLst>
      <p:ext uri="{BB962C8B-B14F-4D97-AF65-F5344CB8AC3E}">
        <p14:creationId xmlns:p14="http://schemas.microsoft.com/office/powerpoint/2010/main" val="408310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808CDC-8E8A-44A9-BD19-F3654DE2FD8F}" type="slidenum">
              <a:rPr lang="en-GB" smtClean="0"/>
              <a:t>2</a:t>
            </a:fld>
            <a:endParaRPr lang="en-GB"/>
          </a:p>
        </p:txBody>
      </p:sp>
    </p:spTree>
    <p:extLst>
      <p:ext uri="{BB962C8B-B14F-4D97-AF65-F5344CB8AC3E}">
        <p14:creationId xmlns:p14="http://schemas.microsoft.com/office/powerpoint/2010/main" val="274019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Scale 1-5</a:t>
            </a:r>
          </a:p>
        </p:txBody>
      </p:sp>
      <p:sp>
        <p:nvSpPr>
          <p:cNvPr id="4" name="Slide Number Placeholder 3"/>
          <p:cNvSpPr>
            <a:spLocks noGrp="1"/>
          </p:cNvSpPr>
          <p:nvPr>
            <p:ph type="sldNum" sz="quarter" idx="5"/>
          </p:nvPr>
        </p:nvSpPr>
        <p:spPr/>
        <p:txBody>
          <a:bodyPr/>
          <a:lstStyle/>
          <a:p>
            <a:fld id="{E3808CDC-8E8A-44A9-BD19-F3654DE2FD8F}" type="slidenum">
              <a:rPr lang="en-GB" smtClean="0"/>
              <a:t>7</a:t>
            </a:fld>
            <a:endParaRPr lang="en-GB"/>
          </a:p>
        </p:txBody>
      </p:sp>
    </p:spTree>
    <p:extLst>
      <p:ext uri="{BB962C8B-B14F-4D97-AF65-F5344CB8AC3E}">
        <p14:creationId xmlns:p14="http://schemas.microsoft.com/office/powerpoint/2010/main" val="35765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one supervisor who</a:t>
            </a:r>
            <a:r>
              <a:rPr lang="en-GB" baseline="0" dirty="0"/>
              <a:t> offers only group supervisions</a:t>
            </a:r>
          </a:p>
          <a:p>
            <a:endParaRPr lang="en-GB" baseline="0" dirty="0"/>
          </a:p>
          <a:p>
            <a:r>
              <a:rPr lang="en-GB" sz="1200" b="0" i="0" kern="1200" dirty="0">
                <a:solidFill>
                  <a:schemeClr val="tx1"/>
                </a:solidFill>
                <a:effectLst/>
                <a:latin typeface="+mn-lt"/>
                <a:ea typeface="+mn-ea"/>
                <a:cs typeface="+mn-cs"/>
              </a:rPr>
              <a:t>30mins per trainee, in a group format. So for two trainees, 1 hour. For 3 trainees, 1hr30mins. These sessions</a:t>
            </a:r>
            <a:r>
              <a:rPr lang="en-GB" sz="1200" b="0" i="0" kern="1200" baseline="0" dirty="0">
                <a:solidFill>
                  <a:schemeClr val="tx1"/>
                </a:solidFill>
                <a:effectLst/>
                <a:latin typeface="+mn-lt"/>
                <a:ea typeface="+mn-ea"/>
                <a:cs typeface="+mn-cs"/>
              </a:rPr>
              <a:t> are weekly. In the focus group, group supervisions were praised as a time-saving strategy for the supervisors, especially, where there are a lot of trainees. </a:t>
            </a:r>
            <a:endParaRPr lang="en-GB" dirty="0"/>
          </a:p>
        </p:txBody>
      </p:sp>
      <p:sp>
        <p:nvSpPr>
          <p:cNvPr id="4" name="Slide Number Placeholder 3"/>
          <p:cNvSpPr>
            <a:spLocks noGrp="1"/>
          </p:cNvSpPr>
          <p:nvPr>
            <p:ph type="sldNum" sz="quarter" idx="10"/>
          </p:nvPr>
        </p:nvSpPr>
        <p:spPr/>
        <p:txBody>
          <a:bodyPr/>
          <a:lstStyle/>
          <a:p>
            <a:fld id="{E3808CDC-8E8A-44A9-BD19-F3654DE2FD8F}" type="slidenum">
              <a:rPr lang="en-GB" smtClean="0"/>
              <a:t>13</a:t>
            </a:fld>
            <a:endParaRPr lang="en-GB"/>
          </a:p>
        </p:txBody>
      </p:sp>
    </p:spTree>
    <p:extLst>
      <p:ext uri="{BB962C8B-B14F-4D97-AF65-F5344CB8AC3E}">
        <p14:creationId xmlns:p14="http://schemas.microsoft.com/office/powerpoint/2010/main" val="939613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200" dirty="0"/>
              <a:t>Typically, </a:t>
            </a:r>
            <a:r>
              <a:rPr lang="en-GB" sz="1200" dirty="0" err="1"/>
              <a:t>RtTs</a:t>
            </a:r>
            <a:r>
              <a:rPr lang="en-GB" sz="1200" dirty="0"/>
              <a:t> have less understanding of referral pathways, safeguarding processes, caseload management and team meetings, which sets a different pace for supervision. </a:t>
            </a:r>
            <a:endParaRPr lang="en-GB" dirty="0"/>
          </a:p>
          <a:p>
            <a:endParaRPr lang="en-GB" dirty="0"/>
          </a:p>
          <a:p>
            <a:endParaRPr lang="en-GB" dirty="0"/>
          </a:p>
          <a:p>
            <a:r>
              <a:rPr lang="en-GB" dirty="0"/>
              <a:t>This has particular relevance in terms of planning the supervision of the current cohort and future cohorts.</a:t>
            </a:r>
          </a:p>
        </p:txBody>
      </p:sp>
      <p:sp>
        <p:nvSpPr>
          <p:cNvPr id="4" name="Slide Number Placeholder 3"/>
          <p:cNvSpPr>
            <a:spLocks noGrp="1"/>
          </p:cNvSpPr>
          <p:nvPr>
            <p:ph type="sldNum" sz="quarter" idx="10"/>
          </p:nvPr>
        </p:nvSpPr>
        <p:spPr/>
        <p:txBody>
          <a:bodyPr/>
          <a:lstStyle/>
          <a:p>
            <a:fld id="{E3808CDC-8E8A-44A9-BD19-F3654DE2FD8F}" type="slidenum">
              <a:rPr lang="en-GB" smtClean="0"/>
              <a:t>14</a:t>
            </a:fld>
            <a:endParaRPr lang="en-GB"/>
          </a:p>
        </p:txBody>
      </p:sp>
    </p:spTree>
    <p:extLst>
      <p:ext uri="{BB962C8B-B14F-4D97-AF65-F5344CB8AC3E}">
        <p14:creationId xmlns:p14="http://schemas.microsoft.com/office/powerpoint/2010/main" val="2796865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Learning from this is important to ensure positive experiences for future </a:t>
            </a:r>
            <a:r>
              <a:rPr lang="en-GB" dirty="0" err="1"/>
              <a:t>RtT</a:t>
            </a:r>
            <a:r>
              <a:rPr lang="en-GB" dirty="0"/>
              <a:t> trainees and planning for after the course finishes</a:t>
            </a:r>
          </a:p>
        </p:txBody>
      </p:sp>
      <p:sp>
        <p:nvSpPr>
          <p:cNvPr id="4" name="Slide Number Placeholder 3"/>
          <p:cNvSpPr>
            <a:spLocks noGrp="1"/>
          </p:cNvSpPr>
          <p:nvPr>
            <p:ph type="sldNum" sz="quarter" idx="10"/>
          </p:nvPr>
        </p:nvSpPr>
        <p:spPr/>
        <p:txBody>
          <a:bodyPr/>
          <a:lstStyle/>
          <a:p>
            <a:fld id="{E3808CDC-8E8A-44A9-BD19-F3654DE2FD8F}" type="slidenum">
              <a:rPr lang="en-GB" smtClean="0"/>
              <a:t>15</a:t>
            </a:fld>
            <a:endParaRPr lang="en-GB"/>
          </a:p>
        </p:txBody>
      </p:sp>
    </p:spTree>
    <p:extLst>
      <p:ext uri="{BB962C8B-B14F-4D97-AF65-F5344CB8AC3E}">
        <p14:creationId xmlns:p14="http://schemas.microsoft.com/office/powerpoint/2010/main" val="1204888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249D37-6E97-4D95-8DD6-05C57F3A7304}" type="slidenum">
              <a:rPr lang="en-GB" smtClean="0"/>
              <a:t>16</a:t>
            </a:fld>
            <a:endParaRPr lang="en-GB"/>
          </a:p>
        </p:txBody>
      </p:sp>
    </p:spTree>
    <p:extLst>
      <p:ext uri="{BB962C8B-B14F-4D97-AF65-F5344CB8AC3E}">
        <p14:creationId xmlns:p14="http://schemas.microsoft.com/office/powerpoint/2010/main" val="2323745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808CDC-8E8A-44A9-BD19-F3654DE2FD8F}" type="slidenum">
              <a:rPr lang="en-GB" smtClean="0"/>
              <a:t>18</a:t>
            </a:fld>
            <a:endParaRPr lang="en-GB"/>
          </a:p>
        </p:txBody>
      </p:sp>
    </p:spTree>
    <p:extLst>
      <p:ext uri="{BB962C8B-B14F-4D97-AF65-F5344CB8AC3E}">
        <p14:creationId xmlns:p14="http://schemas.microsoft.com/office/powerpoint/2010/main" val="410693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There is evidence to suggest that the success of placements are influenced by where trainees are placed, the makeup of their teams, clear line management, support from the service, </a:t>
            </a:r>
          </a:p>
        </p:txBody>
      </p:sp>
      <p:sp>
        <p:nvSpPr>
          <p:cNvPr id="4" name="Slide Number Placeholder 3"/>
          <p:cNvSpPr>
            <a:spLocks noGrp="1"/>
          </p:cNvSpPr>
          <p:nvPr>
            <p:ph type="sldNum" sz="quarter" idx="5"/>
          </p:nvPr>
        </p:nvSpPr>
        <p:spPr/>
        <p:txBody>
          <a:bodyPr/>
          <a:lstStyle/>
          <a:p>
            <a:fld id="{4D401172-8F4C-4C2D-B14C-E9657DA296F2}" type="slidenum">
              <a:rPr lang="en-GB" smtClean="0"/>
              <a:t>19</a:t>
            </a:fld>
            <a:endParaRPr lang="en-GB"/>
          </a:p>
        </p:txBody>
      </p:sp>
    </p:spTree>
    <p:extLst>
      <p:ext uri="{BB962C8B-B14F-4D97-AF65-F5344CB8AC3E}">
        <p14:creationId xmlns:p14="http://schemas.microsoft.com/office/powerpoint/2010/main" val="3602010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1851" y="1953159"/>
            <a:ext cx="8620298" cy="2387600"/>
          </a:xfrm>
        </p:spPr>
        <p:txBody>
          <a:bodyPr anchor="ctr"/>
          <a:lstStyle>
            <a:lvl1pPr algn="ctr">
              <a:defRPr sz="6000" b="1">
                <a:solidFill>
                  <a:schemeClr val="accent3">
                    <a:lumMod val="75000"/>
                  </a:schemeClr>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2024149" y="4518575"/>
            <a:ext cx="6858000" cy="1655762"/>
          </a:xfrm>
        </p:spPr>
        <p:txBody>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a:p>
            <a:r>
              <a:rPr lang="en-US" dirty="0"/>
              <a:t>Date</a:t>
            </a:r>
          </a:p>
        </p:txBody>
      </p:sp>
      <p:pic>
        <p:nvPicPr>
          <p:cNvPr id="7" name="Picture 6">
            <a:extLst>
              <a:ext uri="{FF2B5EF4-FFF2-40B4-BE49-F238E27FC236}">
                <a16:creationId xmlns:a16="http://schemas.microsoft.com/office/drawing/2014/main" id="{89290CE5-889E-417E-8803-5CECF7D51D24}"/>
              </a:ext>
            </a:extLst>
          </p:cNvPr>
          <p:cNvPicPr>
            <a:picLocks noChangeAspect="1"/>
          </p:cNvPicPr>
          <p:nvPr userDrawn="1"/>
        </p:nvPicPr>
        <p:blipFill>
          <a:blip r:embed="rId2"/>
          <a:stretch>
            <a:fillRect/>
          </a:stretch>
        </p:blipFill>
        <p:spPr>
          <a:xfrm>
            <a:off x="0" y="0"/>
            <a:ext cx="9144000" cy="1953159"/>
          </a:xfrm>
          <a:prstGeom prst="rect">
            <a:avLst/>
          </a:prstGeom>
        </p:spPr>
      </p:pic>
    </p:spTree>
    <p:extLst>
      <p:ext uri="{BB962C8B-B14F-4D97-AF65-F5344CB8AC3E}">
        <p14:creationId xmlns:p14="http://schemas.microsoft.com/office/powerpoint/2010/main" val="23408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1" y="811472"/>
            <a:ext cx="865354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517BC6F1-7215-44C7-93C1-06DC03B80C23}"/>
              </a:ext>
            </a:extLst>
          </p:cNvPr>
          <p:cNvSpPr>
            <a:spLocks noGrp="1"/>
          </p:cNvSpPr>
          <p:nvPr>
            <p:ph type="title"/>
          </p:nvPr>
        </p:nvSpPr>
        <p:spPr>
          <a:xfrm>
            <a:off x="249381" y="1"/>
            <a:ext cx="8653549" cy="548640"/>
          </a:xfrm>
        </p:spPr>
        <p:txBody>
          <a:bodyPr anchor="b">
            <a:normAutofit/>
          </a:bodyPr>
          <a:lstStyle>
            <a:lvl1pPr>
              <a:defRPr sz="2800" b="1"/>
            </a:lvl1pPr>
          </a:lstStyle>
          <a:p>
            <a:r>
              <a:rPr lang="en-US"/>
              <a:t>Click to edit Master title style</a:t>
            </a:r>
            <a:endParaRPr lang="en-US" dirty="0"/>
          </a:p>
        </p:txBody>
      </p:sp>
    </p:spTree>
    <p:extLst>
      <p:ext uri="{BB962C8B-B14F-4D97-AF65-F5344CB8AC3E}">
        <p14:creationId xmlns:p14="http://schemas.microsoft.com/office/powerpoint/2010/main" val="1223949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9381" y="1"/>
            <a:ext cx="8653549" cy="548640"/>
          </a:xfrm>
        </p:spPr>
        <p:txBody>
          <a:bodyPr anchor="b">
            <a:normAutofit/>
          </a:bodyPr>
          <a:lstStyle>
            <a:lvl1pPr>
              <a:defRPr sz="2800" b="1"/>
            </a:lvl1pPr>
          </a:lstStyle>
          <a:p>
            <a:r>
              <a:rPr lang="en-US"/>
              <a:t>Click to edit Master title style</a:t>
            </a:r>
            <a:endParaRPr lang="en-US" dirty="0"/>
          </a:p>
        </p:txBody>
      </p:sp>
    </p:spTree>
    <p:extLst>
      <p:ext uri="{BB962C8B-B14F-4D97-AF65-F5344CB8AC3E}">
        <p14:creationId xmlns:p14="http://schemas.microsoft.com/office/powerpoint/2010/main" val="3817961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820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2C185F-FC8B-4176-AD82-25CF28FF0379}"/>
              </a:ext>
            </a:extLst>
          </p:cNvPr>
          <p:cNvPicPr>
            <a:picLocks noChangeAspect="1"/>
          </p:cNvPicPr>
          <p:nvPr userDrawn="1"/>
        </p:nvPicPr>
        <p:blipFill>
          <a:blip r:embed="rId2"/>
          <a:stretch>
            <a:fillRect/>
          </a:stretch>
        </p:blipFill>
        <p:spPr>
          <a:xfrm>
            <a:off x="0" y="0"/>
            <a:ext cx="9144000" cy="1953159"/>
          </a:xfrm>
          <a:prstGeom prst="rect">
            <a:avLst/>
          </a:prstGeom>
        </p:spPr>
      </p:pic>
    </p:spTree>
    <p:extLst>
      <p:ext uri="{BB962C8B-B14F-4D97-AF65-F5344CB8AC3E}">
        <p14:creationId xmlns:p14="http://schemas.microsoft.com/office/powerpoint/2010/main" val="138609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DDBD3D-00D6-4F8E-BDE4-5A4DB73081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189"/>
          <a:stretch/>
        </p:blipFill>
        <p:spPr>
          <a:xfrm>
            <a:off x="0" y="0"/>
            <a:ext cx="9144000" cy="6858000"/>
          </a:xfrm>
          <a:prstGeom prst="rect">
            <a:avLst/>
          </a:prstGeom>
        </p:spPr>
      </p:pic>
    </p:spTree>
    <p:extLst>
      <p:ext uri="{BB962C8B-B14F-4D97-AF65-F5344CB8AC3E}">
        <p14:creationId xmlns:p14="http://schemas.microsoft.com/office/powerpoint/2010/main" val="4261203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EAD76B-13CC-4D72-934D-6CEB957AEF6A}"/>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5016381"/>
            <a:ext cx="9144000" cy="1841619"/>
          </a:xfrm>
          <a:prstGeom prst="rect">
            <a:avLst/>
          </a:prstGeom>
          <a:noFill/>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1462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 id="2147483669"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9"/>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9"/>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9"/>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9"/>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6.xml"/><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4E898-EF46-4CA6-8024-FEC03A6311D0}"/>
              </a:ext>
            </a:extLst>
          </p:cNvPr>
          <p:cNvSpPr>
            <a:spLocks noGrp="1"/>
          </p:cNvSpPr>
          <p:nvPr>
            <p:ph type="ctrTitle"/>
          </p:nvPr>
        </p:nvSpPr>
        <p:spPr>
          <a:xfrm>
            <a:off x="133529" y="2432176"/>
            <a:ext cx="8639436" cy="2387600"/>
          </a:xfrm>
        </p:spPr>
        <p:txBody>
          <a:bodyPr>
            <a:noAutofit/>
          </a:bodyPr>
          <a:lstStyle/>
          <a:p>
            <a:r>
              <a:rPr lang="en-GB" sz="4000" dirty="0"/>
              <a:t>CYP IAPT Midlands Collaborative Recruit to Train programme evaluation</a:t>
            </a:r>
            <a:br>
              <a:rPr lang="en-GB" sz="4000" dirty="0"/>
            </a:br>
            <a:r>
              <a:rPr lang="en-GB" sz="4000" dirty="0"/>
              <a:t>Phase 1 (2018 Cohort)</a:t>
            </a:r>
          </a:p>
        </p:txBody>
      </p:sp>
      <p:sp>
        <p:nvSpPr>
          <p:cNvPr id="3" name="Subtitle 2">
            <a:extLst>
              <a:ext uri="{FF2B5EF4-FFF2-40B4-BE49-F238E27FC236}">
                <a16:creationId xmlns:a16="http://schemas.microsoft.com/office/drawing/2014/main" id="{AD107EA6-68DE-45B7-A598-6F9C83290B29}"/>
              </a:ext>
            </a:extLst>
          </p:cNvPr>
          <p:cNvSpPr>
            <a:spLocks noGrp="1"/>
          </p:cNvSpPr>
          <p:nvPr>
            <p:ph type="subTitle" idx="1"/>
          </p:nvPr>
        </p:nvSpPr>
        <p:spPr>
          <a:xfrm>
            <a:off x="1092530" y="4915667"/>
            <a:ext cx="7799188" cy="1598920"/>
          </a:xfrm>
        </p:spPr>
        <p:txBody>
          <a:bodyPr>
            <a:normAutofit/>
          </a:bodyPr>
          <a:lstStyle/>
          <a:p>
            <a:pPr algn="l"/>
            <a:r>
              <a:rPr lang="en-GB" b="1" dirty="0"/>
              <a:t>Dr Dina </a:t>
            </a:r>
            <a:r>
              <a:rPr lang="en-GB" b="1" dirty="0" err="1"/>
              <a:t>Gojkovic</a:t>
            </a:r>
            <a:r>
              <a:rPr lang="en-GB" b="1" dirty="0"/>
              <a:t> Grimshaw, Research and Evaluation Lead</a:t>
            </a:r>
            <a:br>
              <a:rPr lang="en-GB" b="1" dirty="0"/>
            </a:br>
            <a:r>
              <a:rPr lang="en-GB" b="1" dirty="0"/>
              <a:t>Jasmin Stevenson, Research Officer</a:t>
            </a:r>
            <a:br>
              <a:rPr lang="en-GB" b="1" dirty="0"/>
            </a:br>
            <a:r>
              <a:rPr lang="en-GB" b="1" dirty="0"/>
              <a:t>Colette Procter, </a:t>
            </a:r>
            <a:r>
              <a:rPr lang="en-GB" b="1" dirty="0" err="1"/>
              <a:t>RtT</a:t>
            </a:r>
            <a:r>
              <a:rPr lang="en-GB" b="1" dirty="0"/>
              <a:t> Project Manager for Midlands Collaborative</a:t>
            </a:r>
          </a:p>
          <a:p>
            <a:pPr algn="l">
              <a:lnSpc>
                <a:spcPct val="110000"/>
              </a:lnSpc>
              <a:spcBef>
                <a:spcPts val="0"/>
              </a:spcBef>
            </a:pPr>
            <a:r>
              <a:rPr lang="en-GB" b="1" dirty="0"/>
              <a:t>Dr Fiona Warner-Gale, Midlands CYP IAPT Collaborative Project Lead </a:t>
            </a:r>
          </a:p>
          <a:p>
            <a:pPr algn="l"/>
            <a:r>
              <a:rPr lang="en-GB" sz="1600" dirty="0">
                <a:solidFill>
                  <a:schemeClr val="tx2"/>
                </a:solidFill>
              </a:rPr>
              <a:t>                                                                                                                            21</a:t>
            </a:r>
            <a:r>
              <a:rPr lang="en-GB" sz="1600" baseline="30000" dirty="0">
                <a:solidFill>
                  <a:schemeClr val="tx2"/>
                </a:solidFill>
              </a:rPr>
              <a:t>st</a:t>
            </a:r>
            <a:r>
              <a:rPr lang="en-GB" sz="1600" dirty="0">
                <a:solidFill>
                  <a:schemeClr val="tx2"/>
                </a:solidFill>
              </a:rPr>
              <a:t> March, 2019</a:t>
            </a:r>
          </a:p>
        </p:txBody>
      </p:sp>
      <p:grpSp>
        <p:nvGrpSpPr>
          <p:cNvPr id="9" name="Group 8">
            <a:extLst>
              <a:ext uri="{FF2B5EF4-FFF2-40B4-BE49-F238E27FC236}">
                <a16:creationId xmlns:a16="http://schemas.microsoft.com/office/drawing/2014/main" id="{9459B148-8B21-4419-BE37-30E709D512CB}"/>
              </a:ext>
            </a:extLst>
          </p:cNvPr>
          <p:cNvGrpSpPr>
            <a:grpSpLocks noChangeAspect="1"/>
          </p:cNvGrpSpPr>
          <p:nvPr/>
        </p:nvGrpSpPr>
        <p:grpSpPr>
          <a:xfrm>
            <a:off x="252282" y="1142872"/>
            <a:ext cx="7256477" cy="1289305"/>
            <a:chOff x="0" y="1264775"/>
            <a:chExt cx="8128483" cy="1444240"/>
          </a:xfrm>
        </p:grpSpPr>
        <p:pic>
          <p:nvPicPr>
            <p:cNvPr id="8" name="Picture 7">
              <a:extLst>
                <a:ext uri="{FF2B5EF4-FFF2-40B4-BE49-F238E27FC236}">
                  <a16:creationId xmlns:a16="http://schemas.microsoft.com/office/drawing/2014/main" id="{8F71147D-7B73-4278-A34C-7CED43F09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464" y="1264775"/>
              <a:ext cx="3583019" cy="1444239"/>
            </a:xfrm>
            <a:prstGeom prst="rect">
              <a:avLst/>
            </a:prstGeom>
          </p:spPr>
        </p:pic>
        <p:pic>
          <p:nvPicPr>
            <p:cNvPr id="4" name="Picture 3" descr="C:\Users\ads\AppData\Local\Microsoft\Windows\INetCache\Content.Word\CYP IAPT logo (002).jpg">
              <a:extLst>
                <a:ext uri="{FF2B5EF4-FFF2-40B4-BE49-F238E27FC236}">
                  <a16:creationId xmlns:a16="http://schemas.microsoft.com/office/drawing/2014/main" id="{7D4A3FC8-E50C-41B0-80D7-AFD1E0309ED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64776"/>
              <a:ext cx="4545464" cy="1444239"/>
            </a:xfrm>
            <a:prstGeom prst="rect">
              <a:avLst/>
            </a:prstGeom>
            <a:noFill/>
            <a:ln>
              <a:noFill/>
            </a:ln>
          </p:spPr>
        </p:pic>
      </p:grpSp>
    </p:spTree>
    <p:extLst>
      <p:ext uri="{BB962C8B-B14F-4D97-AF65-F5344CB8AC3E}">
        <p14:creationId xmlns:p14="http://schemas.microsoft.com/office/powerpoint/2010/main" val="4026606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4" y="560343"/>
            <a:ext cx="8653549" cy="548640"/>
          </a:xfrm>
        </p:spPr>
        <p:txBody>
          <a:bodyPr>
            <a:noAutofit/>
          </a:bodyPr>
          <a:lstStyle/>
          <a:p>
            <a:r>
              <a:rPr lang="en-GB" sz="3200" b="1" dirty="0">
                <a:solidFill>
                  <a:schemeClr val="tx1"/>
                </a:solidFill>
              </a:rPr>
              <a:t>Do I have core knowledge, skills and competencies in CBT, following my training?</a:t>
            </a:r>
            <a:endParaRPr lang="en-GB" sz="3200" dirty="0">
              <a:solidFill>
                <a:schemeClr val="tx1"/>
              </a:solidFill>
            </a:endParaRPr>
          </a:p>
        </p:txBody>
      </p:sp>
      <p:sp>
        <p:nvSpPr>
          <p:cNvPr id="4" name="Speech Bubble: Rectangle with Corners Rounded 12">
            <a:extLst>
              <a:ext uri="{FF2B5EF4-FFF2-40B4-BE49-F238E27FC236}">
                <a16:creationId xmlns:a16="http://schemas.microsoft.com/office/drawing/2014/main" id="{B18CC8A4-E2B8-4DC6-B9D7-81C2DE74C65E}"/>
              </a:ext>
            </a:extLst>
          </p:cNvPr>
          <p:cNvSpPr>
            <a:spLocks noGrp="1"/>
          </p:cNvSpPr>
          <p:nvPr>
            <p:ph idx="1"/>
          </p:nvPr>
        </p:nvSpPr>
        <p:spPr>
          <a:xfrm>
            <a:off x="435424" y="1206355"/>
            <a:ext cx="3774908" cy="706851"/>
          </a:xfrm>
          <a:prstGeom prst="wedgeRoundRectCallout">
            <a:avLst>
              <a:gd name="adj1" fmla="val -21785"/>
              <a:gd name="adj2" fmla="val 76224"/>
              <a:gd name="adj3" fmla="val 16667"/>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GB" sz="1200" dirty="0" err="1">
                <a:solidFill>
                  <a:schemeClr val="tx1"/>
                </a:solidFill>
              </a:rPr>
              <a:t>Endline</a:t>
            </a:r>
            <a:r>
              <a:rPr lang="en-GB" sz="1200" dirty="0">
                <a:solidFill>
                  <a:schemeClr val="tx1"/>
                </a:solidFill>
              </a:rPr>
              <a:t> survey contained 13 statements, similar to SFP, but pertaining to CBT training</a:t>
            </a:r>
          </a:p>
        </p:txBody>
      </p:sp>
      <p:pic>
        <p:nvPicPr>
          <p:cNvPr id="3" name="Picture 2">
            <a:extLst>
              <a:ext uri="{FF2B5EF4-FFF2-40B4-BE49-F238E27FC236}">
                <a16:creationId xmlns:a16="http://schemas.microsoft.com/office/drawing/2014/main" id="{340E5E24-F243-4BF8-B7A1-6B048C8B528D}"/>
              </a:ext>
            </a:extLst>
          </p:cNvPr>
          <p:cNvPicPr>
            <a:picLocks noChangeAspect="1"/>
          </p:cNvPicPr>
          <p:nvPr/>
        </p:nvPicPr>
        <p:blipFill>
          <a:blip r:embed="rId2"/>
          <a:stretch>
            <a:fillRect/>
          </a:stretch>
        </p:blipFill>
        <p:spPr>
          <a:xfrm>
            <a:off x="0" y="1791433"/>
            <a:ext cx="7851628" cy="1637567"/>
          </a:xfrm>
          <a:prstGeom prst="rect">
            <a:avLst/>
          </a:prstGeom>
        </p:spPr>
      </p:pic>
      <p:sp>
        <p:nvSpPr>
          <p:cNvPr id="12" name="Speech Bubble: Rectangle with Corners Rounded 12">
            <a:extLst>
              <a:ext uri="{FF2B5EF4-FFF2-40B4-BE49-F238E27FC236}">
                <a16:creationId xmlns:a16="http://schemas.microsoft.com/office/drawing/2014/main" id="{55D32EDD-BAA9-4F32-B4B8-7A557478BC9B}"/>
              </a:ext>
            </a:extLst>
          </p:cNvPr>
          <p:cNvSpPr txBox="1">
            <a:spLocks/>
          </p:cNvSpPr>
          <p:nvPr/>
        </p:nvSpPr>
        <p:spPr>
          <a:xfrm>
            <a:off x="4762198" y="1165033"/>
            <a:ext cx="4214542" cy="706851"/>
          </a:xfrm>
          <a:prstGeom prst="wedgeRoundRectCallout">
            <a:avLst>
              <a:gd name="adj1" fmla="val -21785"/>
              <a:gd name="adj2" fmla="val 76224"/>
              <a:gd name="adj3" fmla="val 16667"/>
            </a:avLst>
          </a:prstGeom>
          <a:solidFill>
            <a:schemeClr val="bg2"/>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GB" sz="1200" dirty="0">
                <a:solidFill>
                  <a:schemeClr val="tx1"/>
                </a:solidFill>
              </a:rPr>
              <a:t>For 10 of these statements, 100% agreed that they had knowledge/skills/competencies associated with SFP practice, following the course.</a:t>
            </a:r>
          </a:p>
          <a:p>
            <a:pPr marL="0" indent="0" algn="ctr">
              <a:buFont typeface="Arial" panose="020B0604020202020204" pitchFamily="34" charset="0"/>
              <a:buNone/>
            </a:pPr>
            <a:endParaRPr lang="en-GB" sz="1200" dirty="0">
              <a:solidFill>
                <a:schemeClr val="tx1"/>
              </a:solidFill>
            </a:endParaRPr>
          </a:p>
        </p:txBody>
      </p:sp>
      <p:pic>
        <p:nvPicPr>
          <p:cNvPr id="22" name="Picture 21">
            <a:extLst>
              <a:ext uri="{FF2B5EF4-FFF2-40B4-BE49-F238E27FC236}">
                <a16:creationId xmlns:a16="http://schemas.microsoft.com/office/drawing/2014/main" id="{08026CD2-EE0D-4F86-BE05-9BCD1A3133E4}"/>
              </a:ext>
            </a:extLst>
          </p:cNvPr>
          <p:cNvPicPr>
            <a:picLocks noChangeAspect="1"/>
          </p:cNvPicPr>
          <p:nvPr/>
        </p:nvPicPr>
        <p:blipFill>
          <a:blip r:embed="rId4"/>
          <a:stretch>
            <a:fillRect/>
          </a:stretch>
        </p:blipFill>
        <p:spPr>
          <a:xfrm>
            <a:off x="-506480" y="3377679"/>
            <a:ext cx="8864587" cy="2289840"/>
          </a:xfrm>
          <a:prstGeom prst="rect">
            <a:avLst/>
          </a:prstGeom>
        </p:spPr>
      </p:pic>
      <p:sp>
        <p:nvSpPr>
          <p:cNvPr id="23" name="Oval 22">
            <a:extLst>
              <a:ext uri="{FF2B5EF4-FFF2-40B4-BE49-F238E27FC236}">
                <a16:creationId xmlns:a16="http://schemas.microsoft.com/office/drawing/2014/main" id="{12CB80C9-FDCF-41B7-B22D-939AFE3DF93B}"/>
              </a:ext>
            </a:extLst>
          </p:cNvPr>
          <p:cNvSpPr/>
          <p:nvPr/>
        </p:nvSpPr>
        <p:spPr>
          <a:xfrm>
            <a:off x="4107766" y="3676617"/>
            <a:ext cx="1026942" cy="2016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4287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58" y="274638"/>
            <a:ext cx="8169442" cy="1143000"/>
          </a:xfrm>
        </p:spPr>
        <p:txBody>
          <a:bodyPr>
            <a:normAutofit/>
          </a:bodyPr>
          <a:lstStyle/>
          <a:p>
            <a:r>
              <a:rPr lang="en-GB" sz="2800" b="1" dirty="0">
                <a:solidFill>
                  <a:schemeClr val="tx1"/>
                </a:solidFill>
              </a:rPr>
              <a:t>Embedding CYP IAPT principles in practice </a:t>
            </a:r>
            <a:br>
              <a:rPr lang="en-GB" sz="2800" b="1" dirty="0">
                <a:solidFill>
                  <a:schemeClr val="tx1"/>
                </a:solidFill>
              </a:rPr>
            </a:br>
            <a:r>
              <a:rPr lang="en-GB" sz="2800" b="1" dirty="0">
                <a:solidFill>
                  <a:schemeClr val="tx1"/>
                </a:solidFill>
              </a:rPr>
              <a:t>post-training</a:t>
            </a:r>
          </a:p>
        </p:txBody>
      </p:sp>
      <p:pic>
        <p:nvPicPr>
          <p:cNvPr id="10" name="Picture 9"/>
          <p:cNvPicPr>
            <a:picLocks noChangeAspect="1"/>
          </p:cNvPicPr>
          <p:nvPr/>
        </p:nvPicPr>
        <p:blipFill>
          <a:blip r:embed="rId2"/>
          <a:stretch>
            <a:fillRect/>
          </a:stretch>
        </p:blipFill>
        <p:spPr>
          <a:xfrm>
            <a:off x="628650" y="3010286"/>
            <a:ext cx="7667909" cy="1696359"/>
          </a:xfrm>
          <a:prstGeom prst="rect">
            <a:avLst/>
          </a:prstGeom>
        </p:spPr>
      </p:pic>
      <p:sp>
        <p:nvSpPr>
          <p:cNvPr id="12" name="Speech Bubble: Rectangle with Corners Rounded 5">
            <a:extLst>
              <a:ext uri="{FF2B5EF4-FFF2-40B4-BE49-F238E27FC236}">
                <a16:creationId xmlns:a16="http://schemas.microsoft.com/office/drawing/2014/main" id="{DD7463A1-3752-4FDC-AB0B-7908E70165F4}"/>
              </a:ext>
            </a:extLst>
          </p:cNvPr>
          <p:cNvSpPr/>
          <p:nvPr/>
        </p:nvSpPr>
        <p:spPr>
          <a:xfrm>
            <a:off x="4510163" y="5209518"/>
            <a:ext cx="4155348" cy="602046"/>
          </a:xfrm>
          <a:prstGeom prst="wedgeRoundRectCallout">
            <a:avLst>
              <a:gd name="adj1" fmla="val -21435"/>
              <a:gd name="adj2" fmla="val -86501"/>
              <a:gd name="adj3" fmla="val 16667"/>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Between 4/6 and 6/6 respondents agreed that they felt that they had a great deal of confidence/were fully confident in embedding these principles</a:t>
            </a:r>
          </a:p>
        </p:txBody>
      </p:sp>
      <p:sp>
        <p:nvSpPr>
          <p:cNvPr id="13" name="Oval 12"/>
          <p:cNvSpPr/>
          <p:nvPr/>
        </p:nvSpPr>
        <p:spPr>
          <a:xfrm>
            <a:off x="6246564" y="3010286"/>
            <a:ext cx="1842571" cy="1779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Speech Bubble: Rectangle with Corners Rounded 12">
            <a:extLst>
              <a:ext uri="{FF2B5EF4-FFF2-40B4-BE49-F238E27FC236}">
                <a16:creationId xmlns:a16="http://schemas.microsoft.com/office/drawing/2014/main" id="{B18CC8A4-E2B8-4DC6-B9D7-81C2DE74C65E}"/>
              </a:ext>
            </a:extLst>
          </p:cNvPr>
          <p:cNvSpPr/>
          <p:nvPr/>
        </p:nvSpPr>
        <p:spPr>
          <a:xfrm>
            <a:off x="532398" y="2000251"/>
            <a:ext cx="3450200" cy="581891"/>
          </a:xfrm>
          <a:prstGeom prst="wedgeRoundRectCallout">
            <a:avLst>
              <a:gd name="adj1" fmla="val -21785"/>
              <a:gd name="adj2" fmla="val 76224"/>
              <a:gd name="adj3" fmla="val 16667"/>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6/7 respondents answered this question</a:t>
            </a:r>
          </a:p>
        </p:txBody>
      </p:sp>
    </p:spTree>
    <p:extLst>
      <p:ext uri="{BB962C8B-B14F-4D97-AF65-F5344CB8AC3E}">
        <p14:creationId xmlns:p14="http://schemas.microsoft.com/office/powerpoint/2010/main" val="265386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E35422C-D2F2-4345-814F-24BD0D0FB5F6}"/>
              </a:ext>
            </a:extLst>
          </p:cNvPr>
          <p:cNvSpPr txBox="1">
            <a:spLocks/>
          </p:cNvSpPr>
          <p:nvPr/>
        </p:nvSpPr>
        <p:spPr>
          <a:xfrm>
            <a:off x="532397" y="584479"/>
            <a:ext cx="4641182"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t>Survey of clinical supervisors</a:t>
            </a:r>
          </a:p>
        </p:txBody>
      </p:sp>
      <p:graphicFrame>
        <p:nvGraphicFramePr>
          <p:cNvPr id="12" name="Chart 11">
            <a:extLst>
              <a:ext uri="{FF2B5EF4-FFF2-40B4-BE49-F238E27FC236}">
                <a16:creationId xmlns:a16="http://schemas.microsoft.com/office/drawing/2014/main" id="{EF8F4FDD-7CD6-447F-8913-8F97F427608B}"/>
              </a:ext>
            </a:extLst>
          </p:cNvPr>
          <p:cNvGraphicFramePr/>
          <p:nvPr/>
        </p:nvGraphicFramePr>
        <p:xfrm>
          <a:off x="0" y="2770579"/>
          <a:ext cx="4475748" cy="3171644"/>
        </p:xfrm>
        <a:graphic>
          <a:graphicData uri="http://schemas.openxmlformats.org/drawingml/2006/chart">
            <c:chart xmlns:c="http://schemas.openxmlformats.org/drawingml/2006/chart" xmlns:r="http://schemas.openxmlformats.org/officeDocument/2006/relationships" r:id="rId2"/>
          </a:graphicData>
        </a:graphic>
      </p:graphicFrame>
      <p:sp>
        <p:nvSpPr>
          <p:cNvPr id="13" name="Speech Bubble: Rectangle with Corners Rounded 12">
            <a:extLst>
              <a:ext uri="{FF2B5EF4-FFF2-40B4-BE49-F238E27FC236}">
                <a16:creationId xmlns:a16="http://schemas.microsoft.com/office/drawing/2014/main" id="{B18CC8A4-E2B8-4DC6-B9D7-81C2DE74C65E}"/>
              </a:ext>
            </a:extLst>
          </p:cNvPr>
          <p:cNvSpPr/>
          <p:nvPr/>
        </p:nvSpPr>
        <p:spPr>
          <a:xfrm>
            <a:off x="181778" y="1698914"/>
            <a:ext cx="3718193" cy="1423555"/>
          </a:xfrm>
          <a:prstGeom prst="wedgeRoundRectCallout">
            <a:avLst>
              <a:gd name="adj1" fmla="val -21785"/>
              <a:gd name="adj2" fmla="val 76224"/>
              <a:gd name="adj3" fmla="val 16667"/>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7 respondents with a broad range of professional qualifications. 6/7 accredited by an appropriate body</a:t>
            </a:r>
          </a:p>
          <a:p>
            <a:pPr algn="ctr"/>
            <a:r>
              <a:rPr lang="en-GB" sz="1200" dirty="0">
                <a:solidFill>
                  <a:schemeClr val="tx1"/>
                </a:solidFill>
              </a:rPr>
              <a:t> </a:t>
            </a:r>
          </a:p>
          <a:p>
            <a:pPr marL="214313" indent="-214313">
              <a:buFont typeface="Arial" panose="020B0604020202020204" pitchFamily="34" charset="0"/>
              <a:buChar char="•"/>
            </a:pPr>
            <a:r>
              <a:rPr lang="en-GB" sz="1200" dirty="0">
                <a:solidFill>
                  <a:schemeClr val="tx1"/>
                </a:solidFill>
              </a:rPr>
              <a:t>3 people have a full or pending BABCP (British Association for Behavioural and Cognitive Psychotherapies) accreditation</a:t>
            </a:r>
          </a:p>
          <a:p>
            <a:pPr marL="214313" indent="-214313">
              <a:buFont typeface="Arial" panose="020B0604020202020204" pitchFamily="34" charset="0"/>
              <a:buChar char="•"/>
            </a:pPr>
            <a:r>
              <a:rPr lang="en-GB" sz="1200" dirty="0">
                <a:solidFill>
                  <a:schemeClr val="tx1"/>
                </a:solidFill>
              </a:rPr>
              <a:t>3 people have AFT (Association for Family Therapy and Systemic Practice) accreditation</a:t>
            </a:r>
          </a:p>
        </p:txBody>
      </p:sp>
      <p:sp>
        <p:nvSpPr>
          <p:cNvPr id="14" name="Speech Bubble: Rectangle with Corners Rounded 13">
            <a:extLst>
              <a:ext uri="{FF2B5EF4-FFF2-40B4-BE49-F238E27FC236}">
                <a16:creationId xmlns:a16="http://schemas.microsoft.com/office/drawing/2014/main" id="{98BBA093-B423-4AF5-A6BD-AB28EEB7A54B}"/>
              </a:ext>
            </a:extLst>
          </p:cNvPr>
          <p:cNvSpPr/>
          <p:nvPr/>
        </p:nvSpPr>
        <p:spPr>
          <a:xfrm>
            <a:off x="5048480" y="4112855"/>
            <a:ext cx="3544677" cy="1057499"/>
          </a:xfrm>
          <a:prstGeom prst="wedgeRoundRectCallout">
            <a:avLst>
              <a:gd name="adj1" fmla="val 20241"/>
              <a:gd name="adj2" fmla="val -84350"/>
              <a:gd name="adj3" fmla="val 16667"/>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All 7 supervisors have CYP IAPT supervisors’ training.</a:t>
            </a:r>
          </a:p>
          <a:p>
            <a:pPr algn="ctr"/>
            <a:endParaRPr lang="en-GB" sz="1200" dirty="0">
              <a:solidFill>
                <a:schemeClr val="tx1"/>
              </a:solidFill>
            </a:endParaRPr>
          </a:p>
          <a:p>
            <a:pPr algn="ctr"/>
            <a:r>
              <a:rPr lang="en-GB" sz="1200" dirty="0">
                <a:solidFill>
                  <a:schemeClr val="tx1"/>
                </a:solidFill>
              </a:rPr>
              <a:t>6/7 have been supervising for less than a year, since completing this course, but the majority of people have supervised over two years, on the whole.</a:t>
            </a:r>
          </a:p>
        </p:txBody>
      </p:sp>
      <p:pic>
        <p:nvPicPr>
          <p:cNvPr id="3" name="Picture 2"/>
          <p:cNvPicPr>
            <a:picLocks noChangeAspect="1"/>
          </p:cNvPicPr>
          <p:nvPr/>
        </p:nvPicPr>
        <p:blipFill>
          <a:blip r:embed="rId3"/>
          <a:stretch>
            <a:fillRect/>
          </a:stretch>
        </p:blipFill>
        <p:spPr>
          <a:xfrm>
            <a:off x="246032" y="3526748"/>
            <a:ext cx="3975575" cy="2229714"/>
          </a:xfrm>
          <a:prstGeom prst="rect">
            <a:avLst/>
          </a:prstGeom>
        </p:spPr>
      </p:pic>
      <p:pic>
        <p:nvPicPr>
          <p:cNvPr id="20" name="Picture 19"/>
          <p:cNvPicPr>
            <a:picLocks noChangeAspect="1"/>
          </p:cNvPicPr>
          <p:nvPr/>
        </p:nvPicPr>
        <p:blipFill>
          <a:blip r:embed="rId4"/>
          <a:stretch>
            <a:fillRect/>
          </a:stretch>
        </p:blipFill>
        <p:spPr>
          <a:xfrm>
            <a:off x="4507973" y="1412864"/>
            <a:ext cx="4499238" cy="2190178"/>
          </a:xfrm>
          <a:prstGeom prst="rect">
            <a:avLst/>
          </a:prstGeom>
        </p:spPr>
      </p:pic>
      <p:sp>
        <p:nvSpPr>
          <p:cNvPr id="21" name="Oval 20"/>
          <p:cNvSpPr/>
          <p:nvPr/>
        </p:nvSpPr>
        <p:spPr>
          <a:xfrm>
            <a:off x="5973896" y="1613369"/>
            <a:ext cx="2834090" cy="15926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291608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034B-B796-4F02-B7A6-F260DFCC3CB8}"/>
              </a:ext>
            </a:extLst>
          </p:cNvPr>
          <p:cNvSpPr>
            <a:spLocks noGrp="1"/>
          </p:cNvSpPr>
          <p:nvPr>
            <p:ph type="title"/>
          </p:nvPr>
        </p:nvSpPr>
        <p:spPr>
          <a:xfrm>
            <a:off x="1410792" y="587387"/>
            <a:ext cx="4039603" cy="994172"/>
          </a:xfrm>
        </p:spPr>
        <p:txBody>
          <a:bodyPr>
            <a:normAutofit/>
          </a:bodyPr>
          <a:lstStyle/>
          <a:p>
            <a:r>
              <a:rPr lang="en-GB" sz="3200" b="1" dirty="0">
                <a:solidFill>
                  <a:schemeClr val="tx1"/>
                </a:solidFill>
              </a:rPr>
              <a:t>Supervision highlights</a:t>
            </a:r>
          </a:p>
        </p:txBody>
      </p:sp>
      <p:graphicFrame>
        <p:nvGraphicFramePr>
          <p:cNvPr id="5" name="Diagram 4">
            <a:extLst>
              <a:ext uri="{FF2B5EF4-FFF2-40B4-BE49-F238E27FC236}">
                <a16:creationId xmlns:a16="http://schemas.microsoft.com/office/drawing/2014/main" id="{ABE1C278-EB67-4ABF-9258-BD75011C068F}"/>
              </a:ext>
            </a:extLst>
          </p:cNvPr>
          <p:cNvGraphicFramePr/>
          <p:nvPr/>
        </p:nvGraphicFramePr>
        <p:xfrm>
          <a:off x="248768" y="1739803"/>
          <a:ext cx="7800358" cy="4033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6566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8" y="534391"/>
            <a:ext cx="8653549" cy="548640"/>
          </a:xfrm>
        </p:spPr>
        <p:txBody>
          <a:bodyPr>
            <a:normAutofit fontScale="90000"/>
          </a:bodyPr>
          <a:lstStyle/>
          <a:p>
            <a:r>
              <a:rPr lang="en-GB" sz="3200" b="1" dirty="0">
                <a:solidFill>
                  <a:schemeClr val="tx1"/>
                </a:solidFill>
              </a:rPr>
              <a:t>Supervisor survey-How do </a:t>
            </a:r>
            <a:r>
              <a:rPr lang="en-GB" sz="3200" b="1" dirty="0" err="1">
                <a:solidFill>
                  <a:schemeClr val="tx1"/>
                </a:solidFill>
              </a:rPr>
              <a:t>RtTs</a:t>
            </a:r>
            <a:r>
              <a:rPr lang="en-GB" sz="3200" b="1" dirty="0">
                <a:solidFill>
                  <a:schemeClr val="tx1"/>
                </a:solidFill>
              </a:rPr>
              <a:t> fit </a:t>
            </a:r>
            <a:br>
              <a:rPr lang="en-GB" sz="3200" b="1" dirty="0">
                <a:solidFill>
                  <a:schemeClr val="tx1"/>
                </a:solidFill>
              </a:rPr>
            </a:br>
            <a:r>
              <a:rPr lang="en-GB" sz="3200" b="1" dirty="0">
                <a:solidFill>
                  <a:schemeClr val="tx1"/>
                </a:solidFill>
              </a:rPr>
              <a:t>within the service?</a:t>
            </a:r>
          </a:p>
        </p:txBody>
      </p:sp>
      <p:sp>
        <p:nvSpPr>
          <p:cNvPr id="3" name="Content Placeholder 2"/>
          <p:cNvSpPr>
            <a:spLocks noGrp="1"/>
          </p:cNvSpPr>
          <p:nvPr>
            <p:ph idx="1"/>
          </p:nvPr>
        </p:nvSpPr>
        <p:spPr>
          <a:xfrm>
            <a:off x="628650" y="1684139"/>
            <a:ext cx="7886700" cy="3489722"/>
          </a:xfrm>
        </p:spPr>
        <p:txBody>
          <a:bodyPr/>
          <a:lstStyle/>
          <a:p>
            <a:pPr marL="0" indent="0">
              <a:buNone/>
            </a:pPr>
            <a:r>
              <a:rPr lang="en-GB" sz="1800" dirty="0"/>
              <a:t>Most supervisors agreed that </a:t>
            </a:r>
            <a:r>
              <a:rPr lang="en-GB" sz="1800" dirty="0" err="1"/>
              <a:t>RtT</a:t>
            </a:r>
            <a:r>
              <a:rPr lang="en-GB" sz="1800" dirty="0"/>
              <a:t> trainees require different supervision than trainees who are not </a:t>
            </a:r>
            <a:r>
              <a:rPr lang="en-GB" sz="1800" dirty="0" err="1"/>
              <a:t>RtT</a:t>
            </a:r>
            <a:r>
              <a:rPr lang="en-GB" sz="1800" dirty="0"/>
              <a:t>. </a:t>
            </a:r>
            <a:endParaRPr lang="en-GB" dirty="0"/>
          </a:p>
          <a:p>
            <a:pPr marL="0" indent="0">
              <a:buNone/>
            </a:pPr>
            <a:endParaRPr lang="en-GB" dirty="0"/>
          </a:p>
          <a:p>
            <a:endParaRPr lang="en-GB" dirty="0"/>
          </a:p>
        </p:txBody>
      </p:sp>
      <p:sp>
        <p:nvSpPr>
          <p:cNvPr id="9" name="Speech Bubble: Rectangle with Corners Rounded 4">
            <a:extLst>
              <a:ext uri="{FF2B5EF4-FFF2-40B4-BE49-F238E27FC236}">
                <a16:creationId xmlns:a16="http://schemas.microsoft.com/office/drawing/2014/main" id="{99854040-D10A-4114-AF24-AD142554297A}"/>
              </a:ext>
            </a:extLst>
          </p:cNvPr>
          <p:cNvSpPr/>
          <p:nvPr/>
        </p:nvSpPr>
        <p:spPr>
          <a:xfrm>
            <a:off x="3043403" y="2527978"/>
            <a:ext cx="4505351" cy="2847626"/>
          </a:xfrm>
          <a:prstGeom prst="wedgeRoundRectCallout">
            <a:avLst>
              <a:gd name="adj1" fmla="val -63345"/>
              <a:gd name="adj2" fmla="val 11372"/>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350" i="1" dirty="0">
                <a:solidFill>
                  <a:schemeClr val="tx1"/>
                </a:solidFill>
              </a:rPr>
              <a:t>“The </a:t>
            </a:r>
            <a:r>
              <a:rPr lang="en-GB" sz="1350" i="1" dirty="0" err="1">
                <a:solidFill>
                  <a:schemeClr val="tx1"/>
                </a:solidFill>
              </a:rPr>
              <a:t>RtTs</a:t>
            </a:r>
            <a:r>
              <a:rPr lang="en-GB" sz="1350" i="1" dirty="0">
                <a:solidFill>
                  <a:schemeClr val="tx1"/>
                </a:solidFill>
              </a:rPr>
              <a:t>, compared to other trainees that I supervise, have a different level of experience. They have spent less time within mental health services and had significantly less experience in working with the population than the other trainees. This leads to different focus for supervision. In addition, the hours required for the CYP IAPT programme are intense meaning that skills need to be acquired at a different pace to other trainees who are experienced.”</a:t>
            </a:r>
          </a:p>
        </p:txBody>
      </p:sp>
    </p:spTree>
    <p:extLst>
      <p:ext uri="{BB962C8B-B14F-4D97-AF65-F5344CB8AC3E}">
        <p14:creationId xmlns:p14="http://schemas.microsoft.com/office/powerpoint/2010/main" val="1240930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49" y="657370"/>
            <a:ext cx="8307532" cy="4613563"/>
          </a:xfrm>
        </p:spPr>
        <p:txBody>
          <a:bodyPr/>
          <a:lstStyle/>
          <a:p>
            <a:pPr marL="0" indent="0">
              <a:buNone/>
            </a:pPr>
            <a:r>
              <a:rPr lang="en-GB" sz="1800" dirty="0"/>
              <a:t>As a result, the experience of having </a:t>
            </a:r>
            <a:r>
              <a:rPr lang="en-GB" sz="1800" dirty="0" err="1"/>
              <a:t>RtTs</a:t>
            </a:r>
            <a:r>
              <a:rPr lang="en-GB" sz="1800" dirty="0"/>
              <a:t>, is also quite different from one service to another. While the supervisors agreed that the trainees worked hard, the overall experience is, on the whole, mixed. </a:t>
            </a:r>
          </a:p>
          <a:p>
            <a:pPr marL="0" indent="0">
              <a:buNone/>
            </a:pPr>
            <a:endParaRPr lang="en-GB" dirty="0"/>
          </a:p>
        </p:txBody>
      </p:sp>
      <p:graphicFrame>
        <p:nvGraphicFramePr>
          <p:cNvPr id="5" name="Diagram 4"/>
          <p:cNvGraphicFramePr/>
          <p:nvPr>
            <p:extLst>
              <p:ext uri="{D42A27DB-BD31-4B8C-83A1-F6EECF244321}">
                <p14:modId xmlns:p14="http://schemas.microsoft.com/office/powerpoint/2010/main" val="2798631960"/>
              </p:ext>
            </p:extLst>
          </p:nvPr>
        </p:nvGraphicFramePr>
        <p:xfrm>
          <a:off x="0" y="1656482"/>
          <a:ext cx="3536372" cy="2219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498295969"/>
              </p:ext>
            </p:extLst>
          </p:nvPr>
        </p:nvGraphicFramePr>
        <p:xfrm>
          <a:off x="3400424" y="3244417"/>
          <a:ext cx="2763982" cy="2286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9" name="Straight Arrow Connector 8"/>
          <p:cNvCxnSpPr/>
          <p:nvPr/>
        </p:nvCxnSpPr>
        <p:spPr>
          <a:xfrm>
            <a:off x="4010891" y="3504478"/>
            <a:ext cx="10391" cy="1766455"/>
          </a:xfrm>
          <a:prstGeom prst="straightConnector1">
            <a:avLst/>
          </a:prstGeom>
          <a:ln w="107950" cmpd="sng">
            <a:solidFill>
              <a:schemeClr val="accent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aphicFrame>
        <p:nvGraphicFramePr>
          <p:cNvPr id="13" name="Diagram 12"/>
          <p:cNvGraphicFramePr/>
          <p:nvPr>
            <p:extLst>
              <p:ext uri="{D42A27DB-BD31-4B8C-83A1-F6EECF244321}">
                <p14:modId xmlns:p14="http://schemas.microsoft.com/office/powerpoint/2010/main" val="4047792183"/>
              </p:ext>
            </p:extLst>
          </p:nvPr>
        </p:nvGraphicFramePr>
        <p:xfrm>
          <a:off x="5545281" y="2021032"/>
          <a:ext cx="3900055" cy="370955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313474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621" y="567892"/>
            <a:ext cx="8653549" cy="548640"/>
          </a:xfrm>
        </p:spPr>
        <p:txBody>
          <a:bodyPr>
            <a:normAutofit fontScale="90000"/>
          </a:bodyPr>
          <a:lstStyle/>
          <a:p>
            <a:r>
              <a:rPr lang="en-GB" sz="3200" b="1" dirty="0">
                <a:solidFill>
                  <a:schemeClr val="tx1"/>
                </a:solidFill>
              </a:rPr>
              <a:t>Has the students’ confidence increased in these areas, since the beginning of the course?</a:t>
            </a:r>
            <a:endParaRPr lang="en-GB" sz="3200" dirty="0">
              <a:solidFill>
                <a:schemeClr val="tx1"/>
              </a:solidFill>
            </a:endParaRPr>
          </a:p>
        </p:txBody>
      </p:sp>
      <p:sp>
        <p:nvSpPr>
          <p:cNvPr id="4" name="Speech Bubble: Rectangle with Corners Rounded 12">
            <a:extLst>
              <a:ext uri="{FF2B5EF4-FFF2-40B4-BE49-F238E27FC236}">
                <a16:creationId xmlns:a16="http://schemas.microsoft.com/office/drawing/2014/main" id="{B18CC8A4-E2B8-4DC6-B9D7-81C2DE74C65E}"/>
              </a:ext>
            </a:extLst>
          </p:cNvPr>
          <p:cNvSpPr>
            <a:spLocks noGrp="1"/>
          </p:cNvSpPr>
          <p:nvPr>
            <p:ph idx="1"/>
          </p:nvPr>
        </p:nvSpPr>
        <p:spPr>
          <a:xfrm>
            <a:off x="295621" y="1567781"/>
            <a:ext cx="4214542" cy="1196726"/>
          </a:xfrm>
          <a:prstGeom prst="wedgeRoundRectCallout">
            <a:avLst>
              <a:gd name="adj1" fmla="val -21785"/>
              <a:gd name="adj2" fmla="val 76224"/>
              <a:gd name="adj3" fmla="val 16667"/>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GB" sz="1200" dirty="0">
                <a:solidFill>
                  <a:schemeClr val="tx1"/>
                </a:solidFill>
              </a:rPr>
              <a:t>The supervisors were asked to rate the extent to which students’ confidence in the following areas has changed, as a result of the course. 10/11 trainees were rated</a:t>
            </a:r>
          </a:p>
        </p:txBody>
      </p:sp>
      <p:sp>
        <p:nvSpPr>
          <p:cNvPr id="15" name="Speech Bubble: Rectangle with Corners Rounded 5">
            <a:extLst>
              <a:ext uri="{FF2B5EF4-FFF2-40B4-BE49-F238E27FC236}">
                <a16:creationId xmlns:a16="http://schemas.microsoft.com/office/drawing/2014/main" id="{DD7463A1-3752-4FDC-AB0B-7908E70165F4}"/>
              </a:ext>
            </a:extLst>
          </p:cNvPr>
          <p:cNvSpPr/>
          <p:nvPr/>
        </p:nvSpPr>
        <p:spPr>
          <a:xfrm>
            <a:off x="4510163" y="5209517"/>
            <a:ext cx="4155348" cy="806271"/>
          </a:xfrm>
          <a:prstGeom prst="wedgeRoundRectCallout">
            <a:avLst>
              <a:gd name="adj1" fmla="val -21435"/>
              <a:gd name="adj2" fmla="val -86501"/>
              <a:gd name="adj3" fmla="val 16667"/>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Most </a:t>
            </a:r>
            <a:r>
              <a:rPr lang="en-GB" sz="1200" dirty="0" err="1">
                <a:solidFill>
                  <a:schemeClr val="tx1"/>
                </a:solidFill>
              </a:rPr>
              <a:t>RtT</a:t>
            </a:r>
            <a:r>
              <a:rPr lang="en-GB" sz="1200">
                <a:solidFill>
                  <a:schemeClr val="tx1"/>
                </a:solidFill>
              </a:rPr>
              <a:t> trainees </a:t>
            </a:r>
            <a:r>
              <a:rPr lang="en-GB" sz="1200" dirty="0">
                <a:solidFill>
                  <a:schemeClr val="tx1"/>
                </a:solidFill>
              </a:rPr>
              <a:t>were rated as knowing quite a lot/a great </a:t>
            </a:r>
            <a:r>
              <a:rPr lang="en-GB" sz="1200">
                <a:solidFill>
                  <a:schemeClr val="tx1"/>
                </a:solidFill>
              </a:rPr>
              <a:t>deal more about </a:t>
            </a:r>
            <a:r>
              <a:rPr lang="en-GB" sz="1200" dirty="0">
                <a:solidFill>
                  <a:schemeClr val="tx1"/>
                </a:solidFill>
              </a:rPr>
              <a:t>these areas, following the training.</a:t>
            </a:r>
          </a:p>
        </p:txBody>
      </p:sp>
      <p:pic>
        <p:nvPicPr>
          <p:cNvPr id="7" name="Picture 6"/>
          <p:cNvPicPr>
            <a:picLocks noChangeAspect="1"/>
          </p:cNvPicPr>
          <p:nvPr/>
        </p:nvPicPr>
        <p:blipFill>
          <a:blip r:embed="rId3"/>
          <a:stretch>
            <a:fillRect/>
          </a:stretch>
        </p:blipFill>
        <p:spPr>
          <a:xfrm>
            <a:off x="457200" y="2990181"/>
            <a:ext cx="7760368" cy="1940306"/>
          </a:xfrm>
          <a:prstGeom prst="rect">
            <a:avLst/>
          </a:prstGeom>
        </p:spPr>
      </p:pic>
      <p:sp>
        <p:nvSpPr>
          <p:cNvPr id="8" name="Oval 7"/>
          <p:cNvSpPr/>
          <p:nvPr/>
        </p:nvSpPr>
        <p:spPr>
          <a:xfrm>
            <a:off x="4904509" y="2914650"/>
            <a:ext cx="2067791" cy="2015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785134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79C4-7AF7-4436-A1C6-741CEA2CAEF2}"/>
              </a:ext>
            </a:extLst>
          </p:cNvPr>
          <p:cNvSpPr>
            <a:spLocks noGrp="1"/>
          </p:cNvSpPr>
          <p:nvPr>
            <p:ph type="title"/>
          </p:nvPr>
        </p:nvSpPr>
        <p:spPr>
          <a:xfrm>
            <a:off x="343026" y="261258"/>
            <a:ext cx="8653549" cy="548640"/>
          </a:xfrm>
        </p:spPr>
        <p:txBody>
          <a:bodyPr>
            <a:normAutofit/>
          </a:bodyPr>
          <a:lstStyle/>
          <a:p>
            <a:r>
              <a:rPr lang="en-GB" sz="3200" b="1" dirty="0">
                <a:solidFill>
                  <a:schemeClr val="tx1"/>
                </a:solidFill>
              </a:rPr>
              <a:t>Qualitative Data: Focus groups and interviews </a:t>
            </a:r>
          </a:p>
        </p:txBody>
      </p:sp>
      <p:graphicFrame>
        <p:nvGraphicFramePr>
          <p:cNvPr id="3" name="Diagram 2">
            <a:extLst>
              <a:ext uri="{FF2B5EF4-FFF2-40B4-BE49-F238E27FC236}">
                <a16:creationId xmlns:a16="http://schemas.microsoft.com/office/drawing/2014/main" id="{56C0F534-BE9C-4878-AC75-AD2A3252D444}"/>
              </a:ext>
            </a:extLst>
          </p:cNvPr>
          <p:cNvGraphicFramePr/>
          <p:nvPr>
            <p:extLst>
              <p:ext uri="{D42A27DB-BD31-4B8C-83A1-F6EECF244321}">
                <p14:modId xmlns:p14="http://schemas.microsoft.com/office/powerpoint/2010/main" val="184702859"/>
              </p:ext>
            </p:extLst>
          </p:nvPr>
        </p:nvGraphicFramePr>
        <p:xfrm>
          <a:off x="1314539" y="1417638"/>
          <a:ext cx="6710524" cy="4386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6090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095" y="658446"/>
            <a:ext cx="7886700" cy="734075"/>
          </a:xfrm>
        </p:spPr>
        <p:txBody>
          <a:bodyPr>
            <a:normAutofit/>
          </a:bodyPr>
          <a:lstStyle/>
          <a:p>
            <a:r>
              <a:rPr lang="en-GB" sz="3200" b="1" dirty="0">
                <a:solidFill>
                  <a:schemeClr val="tx1"/>
                </a:solidFill>
              </a:rPr>
              <a:t>Overview of key qualitative themes</a:t>
            </a:r>
            <a:endParaRPr lang="en-GB" sz="3200" dirty="0">
              <a:solidFill>
                <a:schemeClr val="tx1"/>
              </a:solidFill>
            </a:endParaRPr>
          </a:p>
        </p:txBody>
      </p:sp>
      <p:graphicFrame>
        <p:nvGraphicFramePr>
          <p:cNvPr id="3" name="Diagram 2"/>
          <p:cNvGraphicFramePr/>
          <p:nvPr>
            <p:extLst>
              <p:ext uri="{D42A27DB-BD31-4B8C-83A1-F6EECF244321}">
                <p14:modId xmlns:p14="http://schemas.microsoft.com/office/powerpoint/2010/main" val="2252252000"/>
              </p:ext>
            </p:extLst>
          </p:nvPr>
        </p:nvGraphicFramePr>
        <p:xfrm>
          <a:off x="-119743" y="1515979"/>
          <a:ext cx="8433563" cy="4316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4564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9C9C-B2B8-4DC5-A9D5-D62502EFF97F}"/>
              </a:ext>
            </a:extLst>
          </p:cNvPr>
          <p:cNvSpPr>
            <a:spLocks noGrp="1"/>
          </p:cNvSpPr>
          <p:nvPr>
            <p:ph type="title"/>
          </p:nvPr>
        </p:nvSpPr>
        <p:spPr>
          <a:xfrm>
            <a:off x="328721" y="530494"/>
            <a:ext cx="7744467" cy="994172"/>
          </a:xfrm>
        </p:spPr>
        <p:txBody>
          <a:bodyPr>
            <a:normAutofit/>
          </a:bodyPr>
          <a:lstStyle/>
          <a:p>
            <a:pPr algn="l"/>
            <a:r>
              <a:rPr lang="en-GB" sz="2800" b="1" dirty="0">
                <a:solidFill>
                  <a:schemeClr val="tx1"/>
                </a:solidFill>
              </a:rPr>
              <a:t>Factors that determine success: How trainee-ready is your service?</a:t>
            </a:r>
          </a:p>
        </p:txBody>
      </p:sp>
      <p:sp>
        <p:nvSpPr>
          <p:cNvPr id="3" name="TextBox 2">
            <a:extLst>
              <a:ext uri="{FF2B5EF4-FFF2-40B4-BE49-F238E27FC236}">
                <a16:creationId xmlns:a16="http://schemas.microsoft.com/office/drawing/2014/main" id="{26A396AE-4F08-433F-A5A5-F8837D7E5DCB}"/>
              </a:ext>
            </a:extLst>
          </p:cNvPr>
          <p:cNvSpPr txBox="1"/>
          <p:nvPr/>
        </p:nvSpPr>
        <p:spPr>
          <a:xfrm>
            <a:off x="528469" y="2022397"/>
            <a:ext cx="4637892" cy="4016484"/>
          </a:xfrm>
          <a:prstGeom prst="rect">
            <a:avLst/>
          </a:prstGeom>
          <a:noFill/>
        </p:spPr>
        <p:txBody>
          <a:bodyPr wrap="square" rtlCol="0">
            <a:spAutoFit/>
          </a:bodyPr>
          <a:lstStyle/>
          <a:p>
            <a:pPr marL="214313" indent="-214313">
              <a:buFont typeface="Arial" panose="020B0604020202020204" pitchFamily="34" charset="0"/>
              <a:buChar char="•"/>
            </a:pPr>
            <a:r>
              <a:rPr lang="en-GB" sz="1350" dirty="0"/>
              <a:t>Interviewees (focus group participants and course tutors) agreed that there are a number of factors that determine the success of the placements.</a:t>
            </a:r>
          </a:p>
          <a:p>
            <a:endParaRPr lang="en-GB" sz="1350" dirty="0"/>
          </a:p>
          <a:p>
            <a:pPr marL="214313" indent="-214313">
              <a:buFont typeface="Arial" panose="020B0604020202020204" pitchFamily="34" charset="0"/>
              <a:buChar char="•"/>
            </a:pPr>
            <a:r>
              <a:rPr lang="en-GB" sz="1350" dirty="0"/>
              <a:t>Surveyed clinical supervisors agreed with this, with one stating that their service should not be taking on any more trainees in the future because they were not properly supported. </a:t>
            </a:r>
          </a:p>
          <a:p>
            <a:endParaRPr lang="en-GB" sz="1350" dirty="0"/>
          </a:p>
          <a:p>
            <a:pPr marL="214313" indent="-214313">
              <a:buFont typeface="Arial" panose="020B0604020202020204" pitchFamily="34" charset="0"/>
              <a:buChar char="•"/>
            </a:pPr>
            <a:r>
              <a:rPr lang="en-GB" sz="1350" dirty="0"/>
              <a:t>Some interviewees noted that there needs to be sufficient infrastructure, availability of trained supervisors, and application of CYP IAPT principles, in order for trainees to fit in.</a:t>
            </a:r>
          </a:p>
          <a:p>
            <a:endParaRPr lang="en-GB" sz="1350" dirty="0"/>
          </a:p>
          <a:p>
            <a:pPr marL="214313" indent="-214313">
              <a:buFont typeface="Arial" panose="020B0604020202020204" pitchFamily="34" charset="0"/>
              <a:buChar char="•"/>
            </a:pPr>
            <a:r>
              <a:rPr lang="en-GB" sz="1350" dirty="0"/>
              <a:t>Hire mentors in service, possibly former trainees, to smooth the transition for new recruits and reduce pressure on supervisors.</a:t>
            </a:r>
          </a:p>
          <a:p>
            <a:endParaRPr lang="en-GB" sz="1350" dirty="0"/>
          </a:p>
          <a:p>
            <a:endParaRPr lang="en-GB" sz="1200" dirty="0"/>
          </a:p>
        </p:txBody>
      </p:sp>
      <p:sp>
        <p:nvSpPr>
          <p:cNvPr id="5" name="Speech Bubble: Rectangle with Corners Rounded 4">
            <a:extLst>
              <a:ext uri="{FF2B5EF4-FFF2-40B4-BE49-F238E27FC236}">
                <a16:creationId xmlns:a16="http://schemas.microsoft.com/office/drawing/2014/main" id="{366D720E-F04A-4D59-81EC-68F29481D4A7}"/>
              </a:ext>
            </a:extLst>
          </p:cNvPr>
          <p:cNvSpPr/>
          <p:nvPr/>
        </p:nvSpPr>
        <p:spPr>
          <a:xfrm>
            <a:off x="5864020" y="1282621"/>
            <a:ext cx="2751512" cy="1905748"/>
          </a:xfrm>
          <a:prstGeom prst="wedgeRoundRectCallout">
            <a:avLst>
              <a:gd name="adj1" fmla="val -42477"/>
              <a:gd name="adj2" fmla="val 72214"/>
              <a:gd name="adj3" fmla="val 1666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i="1" dirty="0">
                <a:solidFill>
                  <a:schemeClr val="tx1"/>
                </a:solidFill>
                <a:latin typeface="+mj-lt"/>
              </a:rPr>
              <a:t>“I think it depends on how IAPT ready, up and running each partnership is. It’s the simple things like what to do with the data collection, what psychometrics to use. For instance, we teach our trainees to use ROMS, but not all services use them. So where do you go from there?”</a:t>
            </a:r>
          </a:p>
        </p:txBody>
      </p:sp>
      <p:sp>
        <p:nvSpPr>
          <p:cNvPr id="7" name="Speech Bubble: Rectangle 5">
            <a:extLst>
              <a:ext uri="{FF2B5EF4-FFF2-40B4-BE49-F238E27FC236}">
                <a16:creationId xmlns:a16="http://schemas.microsoft.com/office/drawing/2014/main" id="{B878ADB7-1B69-45F4-BC75-39FD66CF8159}"/>
              </a:ext>
            </a:extLst>
          </p:cNvPr>
          <p:cNvSpPr/>
          <p:nvPr/>
        </p:nvSpPr>
        <p:spPr>
          <a:xfrm>
            <a:off x="5366109" y="3645569"/>
            <a:ext cx="3141140" cy="1905748"/>
          </a:xfrm>
          <a:prstGeom prst="wedgeRectCallout">
            <a:avLst>
              <a:gd name="adj1" fmla="val 39140"/>
              <a:gd name="adj2" fmla="val 7319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t>“Students may need a mentor at their workplace, someone who can help them get through the intense course. Maybe someone who has also done SFP training. They may feel less isolated that way, especially those who are new to the service.[…] Help them feel more connected to the service.” </a:t>
            </a:r>
          </a:p>
        </p:txBody>
      </p:sp>
    </p:spTree>
    <p:extLst>
      <p:ext uri="{BB962C8B-B14F-4D97-AF65-F5344CB8AC3E}">
        <p14:creationId xmlns:p14="http://schemas.microsoft.com/office/powerpoint/2010/main" val="2902624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8770"/>
            <a:ext cx="8653549" cy="548640"/>
          </a:xfrm>
        </p:spPr>
        <p:txBody>
          <a:bodyPr>
            <a:normAutofit/>
          </a:bodyPr>
          <a:lstStyle/>
          <a:p>
            <a:r>
              <a:rPr lang="en-GB" sz="3200" b="1" dirty="0">
                <a:solidFill>
                  <a:schemeClr val="tx1"/>
                </a:solidFill>
              </a:rPr>
              <a:t>Elements</a:t>
            </a:r>
          </a:p>
        </p:txBody>
      </p:sp>
      <p:sp>
        <p:nvSpPr>
          <p:cNvPr id="3" name="Content Placeholder 2"/>
          <p:cNvSpPr>
            <a:spLocks noGrp="1"/>
          </p:cNvSpPr>
          <p:nvPr>
            <p:ph idx="1"/>
          </p:nvPr>
        </p:nvSpPr>
        <p:spPr>
          <a:xfrm>
            <a:off x="628650" y="1392702"/>
            <a:ext cx="7886700" cy="4097270"/>
          </a:xfrm>
        </p:spPr>
        <p:txBody>
          <a:bodyPr>
            <a:normAutofit fontScale="92500" lnSpcReduction="10000"/>
          </a:bodyPr>
          <a:lstStyle/>
          <a:p>
            <a:pPr marL="0" indent="0">
              <a:buNone/>
            </a:pPr>
            <a:r>
              <a:rPr lang="en-GB" dirty="0"/>
              <a:t>Completed Phase 1 (January-November, 2018)</a:t>
            </a:r>
          </a:p>
          <a:p>
            <a:pPr lvl="1"/>
            <a:r>
              <a:rPr lang="en-GB" dirty="0"/>
              <a:t>Baseline and </a:t>
            </a:r>
            <a:r>
              <a:rPr lang="en-GB" dirty="0" err="1"/>
              <a:t>Endline</a:t>
            </a:r>
            <a:r>
              <a:rPr lang="en-GB" dirty="0"/>
              <a:t> survey of 11 </a:t>
            </a:r>
            <a:r>
              <a:rPr lang="en-GB" dirty="0" err="1"/>
              <a:t>RtT</a:t>
            </a:r>
            <a:r>
              <a:rPr lang="en-GB" dirty="0"/>
              <a:t> trainees.</a:t>
            </a:r>
          </a:p>
          <a:p>
            <a:pPr lvl="1"/>
            <a:r>
              <a:rPr lang="en-GB" dirty="0"/>
              <a:t>Survey of clinical supervisors</a:t>
            </a:r>
          </a:p>
          <a:p>
            <a:pPr lvl="1"/>
            <a:r>
              <a:rPr lang="en-GB" dirty="0"/>
              <a:t>Focus group with commissioners/providers</a:t>
            </a:r>
          </a:p>
          <a:p>
            <a:pPr lvl="1"/>
            <a:r>
              <a:rPr lang="en-GB" dirty="0"/>
              <a:t>Individual interviews with course tutors</a:t>
            </a:r>
          </a:p>
          <a:p>
            <a:pPr marL="342900" lvl="1" indent="0">
              <a:buNone/>
            </a:pPr>
            <a:endParaRPr lang="en-GB" dirty="0"/>
          </a:p>
          <a:p>
            <a:pPr marL="0" indent="0">
              <a:buNone/>
            </a:pPr>
            <a:r>
              <a:rPr lang="en-GB" dirty="0"/>
              <a:t>To collect in Phase 2 (January-November, 2019)</a:t>
            </a:r>
          </a:p>
          <a:p>
            <a:pPr lvl="1"/>
            <a:r>
              <a:rPr lang="en-GB" dirty="0"/>
              <a:t>Baseline/</a:t>
            </a:r>
            <a:r>
              <a:rPr lang="en-GB" dirty="0" err="1"/>
              <a:t>Endline</a:t>
            </a:r>
            <a:r>
              <a:rPr lang="en-GB" dirty="0"/>
              <a:t> survey of trainees</a:t>
            </a:r>
          </a:p>
          <a:p>
            <a:pPr lvl="1"/>
            <a:r>
              <a:rPr lang="en-GB" dirty="0"/>
              <a:t>Data tool aimed to capture data on the trainees’ caseload (no response in Phase 1)</a:t>
            </a:r>
          </a:p>
          <a:p>
            <a:pPr lvl="1"/>
            <a:r>
              <a:rPr lang="en-GB" dirty="0"/>
              <a:t>Survey of families and young people (low response in Phase 1, so will continue in Phase 2)</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540638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9C9C-B2B8-4DC5-A9D5-D62502EFF97F}"/>
              </a:ext>
            </a:extLst>
          </p:cNvPr>
          <p:cNvSpPr>
            <a:spLocks noGrp="1"/>
          </p:cNvSpPr>
          <p:nvPr>
            <p:ph type="title"/>
          </p:nvPr>
        </p:nvSpPr>
        <p:spPr>
          <a:xfrm>
            <a:off x="595337" y="313924"/>
            <a:ext cx="7485735" cy="994172"/>
          </a:xfrm>
        </p:spPr>
        <p:txBody>
          <a:bodyPr>
            <a:noAutofit/>
          </a:bodyPr>
          <a:lstStyle/>
          <a:p>
            <a:pPr algn="l"/>
            <a:r>
              <a:rPr lang="en-GB" sz="2800" b="1" dirty="0">
                <a:solidFill>
                  <a:schemeClr val="tx1"/>
                </a:solidFill>
              </a:rPr>
              <a:t>Factors that determine success:</a:t>
            </a:r>
            <a:br>
              <a:rPr lang="en-GB" sz="2800" b="1" dirty="0">
                <a:solidFill>
                  <a:schemeClr val="tx1"/>
                </a:solidFill>
              </a:rPr>
            </a:br>
            <a:r>
              <a:rPr lang="en-GB" sz="2800" b="1" dirty="0">
                <a:solidFill>
                  <a:schemeClr val="tx1"/>
                </a:solidFill>
              </a:rPr>
              <a:t>Supervision as a key factor</a:t>
            </a:r>
          </a:p>
        </p:txBody>
      </p:sp>
      <p:graphicFrame>
        <p:nvGraphicFramePr>
          <p:cNvPr id="6" name="Diagram 5">
            <a:extLst>
              <a:ext uri="{FF2B5EF4-FFF2-40B4-BE49-F238E27FC236}">
                <a16:creationId xmlns:a16="http://schemas.microsoft.com/office/drawing/2014/main" id="{F106C418-623F-4A65-B921-87373D311A9F}"/>
              </a:ext>
            </a:extLst>
          </p:cNvPr>
          <p:cNvGraphicFramePr/>
          <p:nvPr>
            <p:extLst>
              <p:ext uri="{D42A27DB-BD31-4B8C-83A1-F6EECF244321}">
                <p14:modId xmlns:p14="http://schemas.microsoft.com/office/powerpoint/2010/main" val="384895627"/>
              </p:ext>
            </p:extLst>
          </p:nvPr>
        </p:nvGraphicFramePr>
        <p:xfrm>
          <a:off x="145473" y="1628775"/>
          <a:ext cx="8385464" cy="422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peech Bubble: Rectangle with Corners Rounded 4">
            <a:extLst>
              <a:ext uri="{FF2B5EF4-FFF2-40B4-BE49-F238E27FC236}">
                <a16:creationId xmlns:a16="http://schemas.microsoft.com/office/drawing/2014/main" id="{366D720E-F04A-4D59-81EC-68F29481D4A7}"/>
              </a:ext>
            </a:extLst>
          </p:cNvPr>
          <p:cNvSpPr/>
          <p:nvPr/>
        </p:nvSpPr>
        <p:spPr>
          <a:xfrm>
            <a:off x="6216882" y="3726748"/>
            <a:ext cx="2781645" cy="1555238"/>
          </a:xfrm>
          <a:prstGeom prst="wedgeRoundRectCallout">
            <a:avLst>
              <a:gd name="adj1" fmla="val -39078"/>
              <a:gd name="adj2" fmla="val 72550"/>
              <a:gd name="adj3" fmla="val 16667"/>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i="1" dirty="0">
                <a:solidFill>
                  <a:schemeClr val="tx1"/>
                </a:solidFill>
                <a:latin typeface="+mj-lt"/>
              </a:rPr>
              <a:t>“There are people supervising above and beyond their current role, we don’t have dedicated supervisors in place.  A lot of the other areas are exploring buying in supervision but that comes at a much greater cost, That’s not a sustainable option moving forward , if this training is an annual thing “-P4</a:t>
            </a:r>
          </a:p>
        </p:txBody>
      </p:sp>
      <p:sp>
        <p:nvSpPr>
          <p:cNvPr id="7" name="Speech Bubble: Rectangle with Corners Rounded 4">
            <a:extLst>
              <a:ext uri="{FF2B5EF4-FFF2-40B4-BE49-F238E27FC236}">
                <a16:creationId xmlns:a16="http://schemas.microsoft.com/office/drawing/2014/main" id="{366D720E-F04A-4D59-81EC-68F29481D4A7}"/>
              </a:ext>
            </a:extLst>
          </p:cNvPr>
          <p:cNvSpPr/>
          <p:nvPr/>
        </p:nvSpPr>
        <p:spPr>
          <a:xfrm>
            <a:off x="6549391" y="1102002"/>
            <a:ext cx="2594609" cy="1806981"/>
          </a:xfrm>
          <a:prstGeom prst="wedgeRoundRectCallout">
            <a:avLst>
              <a:gd name="adj1" fmla="val -39078"/>
              <a:gd name="adj2" fmla="val 72550"/>
              <a:gd name="adj3" fmla="val 16667"/>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i="1" dirty="0">
                <a:solidFill>
                  <a:schemeClr val="tx1"/>
                </a:solidFill>
              </a:rPr>
              <a:t>“We’re looking at buying in supervision because it’s more cost- effective than asking our band 7 and 8’s to do an hour’s worth of supervision a week, and with Well-Being Practitioners starting at the same time everybody sort of needs supervision at the same time.  Everybody is just off supervising all the time, and waiting lists are getting longer”-P2</a:t>
            </a:r>
            <a:endParaRPr lang="en-GB" sz="1050" dirty="0">
              <a:solidFill>
                <a:schemeClr val="tx1"/>
              </a:solidFill>
              <a:latin typeface="+mj-lt"/>
            </a:endParaRPr>
          </a:p>
        </p:txBody>
      </p:sp>
    </p:spTree>
    <p:extLst>
      <p:ext uri="{BB962C8B-B14F-4D97-AF65-F5344CB8AC3E}">
        <p14:creationId xmlns:p14="http://schemas.microsoft.com/office/powerpoint/2010/main" val="3798055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9C9C-B2B8-4DC5-A9D5-D62502EFF97F}"/>
              </a:ext>
            </a:extLst>
          </p:cNvPr>
          <p:cNvSpPr>
            <a:spLocks noGrp="1"/>
          </p:cNvSpPr>
          <p:nvPr>
            <p:ph type="title"/>
          </p:nvPr>
        </p:nvSpPr>
        <p:spPr>
          <a:xfrm>
            <a:off x="893445" y="558645"/>
            <a:ext cx="6854190" cy="994172"/>
          </a:xfrm>
        </p:spPr>
        <p:txBody>
          <a:bodyPr>
            <a:noAutofit/>
          </a:bodyPr>
          <a:lstStyle/>
          <a:p>
            <a:pPr algn="l"/>
            <a:r>
              <a:rPr lang="en-GB" sz="3200" b="1" dirty="0">
                <a:solidFill>
                  <a:schemeClr val="tx1"/>
                </a:solidFill>
              </a:rPr>
              <a:t>The Benefit of RtT Trainees: </a:t>
            </a:r>
            <a:br>
              <a:rPr lang="en-GB" sz="3200" b="1" dirty="0">
                <a:solidFill>
                  <a:schemeClr val="tx1"/>
                </a:solidFill>
              </a:rPr>
            </a:br>
            <a:r>
              <a:rPr lang="en-GB" sz="3200" b="1" dirty="0">
                <a:solidFill>
                  <a:schemeClr val="tx1"/>
                </a:solidFill>
              </a:rPr>
              <a:t>Additional workforce</a:t>
            </a:r>
          </a:p>
        </p:txBody>
      </p:sp>
      <p:graphicFrame>
        <p:nvGraphicFramePr>
          <p:cNvPr id="5" name="Diagram 4">
            <a:extLst>
              <a:ext uri="{FF2B5EF4-FFF2-40B4-BE49-F238E27FC236}">
                <a16:creationId xmlns:a16="http://schemas.microsoft.com/office/drawing/2014/main" id="{DACD34B0-DA2F-4F61-92D8-9B5EEDBFB1BA}"/>
              </a:ext>
            </a:extLst>
          </p:cNvPr>
          <p:cNvGraphicFramePr/>
          <p:nvPr>
            <p:extLst>
              <p:ext uri="{D42A27DB-BD31-4B8C-83A1-F6EECF244321}">
                <p14:modId xmlns:p14="http://schemas.microsoft.com/office/powerpoint/2010/main" val="3287034815"/>
              </p:ext>
            </p:extLst>
          </p:nvPr>
        </p:nvGraphicFramePr>
        <p:xfrm>
          <a:off x="1144905" y="1936750"/>
          <a:ext cx="6602730" cy="3893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2707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9C9C-B2B8-4DC5-A9D5-D62502EFF97F}"/>
              </a:ext>
            </a:extLst>
          </p:cNvPr>
          <p:cNvSpPr>
            <a:spLocks noGrp="1"/>
          </p:cNvSpPr>
          <p:nvPr>
            <p:ph type="title"/>
          </p:nvPr>
        </p:nvSpPr>
        <p:spPr>
          <a:xfrm>
            <a:off x="528470" y="632861"/>
            <a:ext cx="7470626" cy="994172"/>
          </a:xfrm>
        </p:spPr>
        <p:txBody>
          <a:bodyPr>
            <a:noAutofit/>
          </a:bodyPr>
          <a:lstStyle/>
          <a:p>
            <a:r>
              <a:rPr lang="en-GB" sz="3200" b="1" dirty="0">
                <a:solidFill>
                  <a:schemeClr val="tx1"/>
                </a:solidFill>
              </a:rPr>
              <a:t>The Challenges: Non-recurrent funding for RtT posts </a:t>
            </a:r>
          </a:p>
        </p:txBody>
      </p:sp>
      <p:sp>
        <p:nvSpPr>
          <p:cNvPr id="3" name="TextBox 2">
            <a:extLst>
              <a:ext uri="{FF2B5EF4-FFF2-40B4-BE49-F238E27FC236}">
                <a16:creationId xmlns:a16="http://schemas.microsoft.com/office/drawing/2014/main" id="{26A396AE-4F08-433F-A5A5-F8837D7E5DCB}"/>
              </a:ext>
            </a:extLst>
          </p:cNvPr>
          <p:cNvSpPr txBox="1"/>
          <p:nvPr/>
        </p:nvSpPr>
        <p:spPr>
          <a:xfrm>
            <a:off x="328722" y="2022396"/>
            <a:ext cx="4637173" cy="3539430"/>
          </a:xfrm>
          <a:prstGeom prst="rect">
            <a:avLst/>
          </a:prstGeom>
          <a:noFill/>
        </p:spPr>
        <p:txBody>
          <a:bodyPr wrap="square" rtlCol="0">
            <a:spAutoFit/>
          </a:bodyPr>
          <a:lstStyle/>
          <a:p>
            <a:pPr marL="214313" indent="-214313">
              <a:buFont typeface="Arial" panose="020B0604020202020204" pitchFamily="34" charset="0"/>
              <a:buChar char="•"/>
            </a:pPr>
            <a:r>
              <a:rPr lang="en-GB" sz="1400" dirty="0" err="1"/>
              <a:t>RtTs</a:t>
            </a:r>
            <a:r>
              <a:rPr lang="en-GB" sz="1400" dirty="0"/>
              <a:t> cannot be relied on as a permanent member of staff would; the uncertainty around funding is a big factor in this and the pressure on the service to find this funding.</a:t>
            </a:r>
          </a:p>
          <a:p>
            <a:endParaRPr lang="en-GB" sz="1400" dirty="0"/>
          </a:p>
          <a:p>
            <a:pPr marL="214313" indent="-214313">
              <a:buFont typeface="Arial" panose="020B0604020202020204" pitchFamily="34" charset="0"/>
              <a:buChar char="•"/>
            </a:pPr>
            <a:r>
              <a:rPr lang="en-GB" sz="1400" dirty="0"/>
              <a:t>Services are having to be clear with trainees that there may not be any prospect of a job at the end of their training, which does not always go down well.</a:t>
            </a:r>
          </a:p>
          <a:p>
            <a:endParaRPr lang="en-GB" sz="1400" dirty="0"/>
          </a:p>
          <a:p>
            <a:pPr marL="214313" indent="-214313">
              <a:buFont typeface="Arial" panose="020B0604020202020204" pitchFamily="34" charset="0"/>
              <a:buChar char="•"/>
            </a:pPr>
            <a:r>
              <a:rPr lang="en-GB" sz="1400" dirty="0"/>
              <a:t>There is pressure on both the trainees and managers to secure posts for them after the </a:t>
            </a:r>
            <a:r>
              <a:rPr lang="en-GB" sz="1400" dirty="0" err="1"/>
              <a:t>RtT</a:t>
            </a:r>
            <a:r>
              <a:rPr lang="en-GB" sz="1400" dirty="0"/>
              <a:t> period. The uncertainty over recurrent funding of these posts raises questions over how this can be continued long term and how it can be embedded into existing workforce plans.</a:t>
            </a:r>
          </a:p>
          <a:p>
            <a:pPr marL="214313" indent="-214313">
              <a:buFont typeface="Arial" panose="020B0604020202020204" pitchFamily="34" charset="0"/>
              <a:buChar char="•"/>
            </a:pPr>
            <a:endParaRPr lang="en-GB" sz="1400" dirty="0"/>
          </a:p>
          <a:p>
            <a:pPr marL="214313" indent="-214313">
              <a:buFont typeface="Arial" panose="020B0604020202020204" pitchFamily="34" charset="0"/>
              <a:buChar char="•"/>
            </a:pPr>
            <a:r>
              <a:rPr lang="en-GB" sz="1400" dirty="0"/>
              <a:t>One academic interviewee noted that as a result of this, many trainees lost interest in the course towards the  end.</a:t>
            </a:r>
          </a:p>
        </p:txBody>
      </p:sp>
      <p:sp>
        <p:nvSpPr>
          <p:cNvPr id="5" name="Speech Bubble: Rectangle with Corners Rounded 4">
            <a:extLst>
              <a:ext uri="{FF2B5EF4-FFF2-40B4-BE49-F238E27FC236}">
                <a16:creationId xmlns:a16="http://schemas.microsoft.com/office/drawing/2014/main" id="{366D720E-F04A-4D59-81EC-68F29481D4A7}"/>
              </a:ext>
            </a:extLst>
          </p:cNvPr>
          <p:cNvSpPr/>
          <p:nvPr/>
        </p:nvSpPr>
        <p:spPr>
          <a:xfrm>
            <a:off x="5166360" y="1866640"/>
            <a:ext cx="3312010" cy="1550216"/>
          </a:xfrm>
          <a:prstGeom prst="wedgeRoundRectCallout">
            <a:avLst>
              <a:gd name="adj1" fmla="val -42477"/>
              <a:gd name="adj2" fmla="val 72214"/>
              <a:gd name="adj3" fmla="val 1666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i="1" dirty="0">
                <a:solidFill>
                  <a:schemeClr val="tx1"/>
                </a:solidFill>
                <a:latin typeface="+mj-lt"/>
              </a:rPr>
              <a:t>“The challenge is that we can’t rely on that as a permanent member of staff and we’ve got to try and find the funding for them and if we can, that’s great, but if we can’t then we’ve had the benefit of someone for a year but then we have to let them …go.” – P1</a:t>
            </a:r>
            <a:endParaRPr lang="en-GB" sz="1200" dirty="0">
              <a:solidFill>
                <a:schemeClr val="tx1"/>
              </a:solidFill>
              <a:latin typeface="+mj-lt"/>
            </a:endParaRPr>
          </a:p>
        </p:txBody>
      </p:sp>
      <p:sp>
        <p:nvSpPr>
          <p:cNvPr id="6" name="Speech Bubble: Rectangle 5">
            <a:extLst>
              <a:ext uri="{FF2B5EF4-FFF2-40B4-BE49-F238E27FC236}">
                <a16:creationId xmlns:a16="http://schemas.microsoft.com/office/drawing/2014/main" id="{B878ADB7-1B69-45F4-BC75-39FD66CF8159}"/>
              </a:ext>
            </a:extLst>
          </p:cNvPr>
          <p:cNvSpPr/>
          <p:nvPr/>
        </p:nvSpPr>
        <p:spPr>
          <a:xfrm>
            <a:off x="5166360" y="3810294"/>
            <a:ext cx="3502634" cy="1675946"/>
          </a:xfrm>
          <a:prstGeom prst="wedgeRectCallout">
            <a:avLst>
              <a:gd name="adj1" fmla="val 39140"/>
              <a:gd name="adj2" fmla="val 7319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t>“We’ve had to really make it very </a:t>
            </a:r>
            <a:r>
              <a:rPr lang="en-GB" sz="1200" i="1" dirty="0" err="1"/>
              <a:t>very</a:t>
            </a:r>
            <a:r>
              <a:rPr lang="en-GB" sz="1200" i="1" dirty="0"/>
              <a:t> clear for the trainees this time, that this is only a year contract and don’t hound the managers, lots of emails asking for posts, but if something does come up obviously we’d encourage them to go for it if we thought it was appropriate. This adds stress for the managers because they feel responsible” – P3</a:t>
            </a:r>
            <a:endParaRPr lang="en-GB" sz="1200" dirty="0"/>
          </a:p>
        </p:txBody>
      </p:sp>
    </p:spTree>
    <p:extLst>
      <p:ext uri="{BB962C8B-B14F-4D97-AF65-F5344CB8AC3E}">
        <p14:creationId xmlns:p14="http://schemas.microsoft.com/office/powerpoint/2010/main" val="2275011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9C9C-B2B8-4DC5-A9D5-D62502EFF97F}"/>
              </a:ext>
            </a:extLst>
          </p:cNvPr>
          <p:cNvSpPr>
            <a:spLocks noGrp="1"/>
          </p:cNvSpPr>
          <p:nvPr>
            <p:ph type="title"/>
          </p:nvPr>
        </p:nvSpPr>
        <p:spPr>
          <a:xfrm>
            <a:off x="419242" y="609778"/>
            <a:ext cx="8305516" cy="994172"/>
          </a:xfrm>
        </p:spPr>
        <p:txBody>
          <a:bodyPr>
            <a:noAutofit/>
          </a:bodyPr>
          <a:lstStyle/>
          <a:p>
            <a:pPr algn="l"/>
            <a:r>
              <a:rPr lang="en-GB" sz="3200" b="1" dirty="0">
                <a:solidFill>
                  <a:schemeClr val="tx1"/>
                </a:solidFill>
              </a:rPr>
              <a:t>The Challenges: Additional pressure for those </a:t>
            </a:r>
            <a:br>
              <a:rPr lang="en-GB" sz="3200" b="1" dirty="0">
                <a:solidFill>
                  <a:schemeClr val="tx1"/>
                </a:solidFill>
              </a:rPr>
            </a:br>
            <a:r>
              <a:rPr lang="en-GB" sz="3200" b="1" dirty="0">
                <a:solidFill>
                  <a:schemeClr val="tx1"/>
                </a:solidFill>
              </a:rPr>
              <a:t>not from a mental health background</a:t>
            </a:r>
          </a:p>
        </p:txBody>
      </p:sp>
      <p:sp>
        <p:nvSpPr>
          <p:cNvPr id="3" name="TextBox 2">
            <a:extLst>
              <a:ext uri="{FF2B5EF4-FFF2-40B4-BE49-F238E27FC236}">
                <a16:creationId xmlns:a16="http://schemas.microsoft.com/office/drawing/2014/main" id="{26A396AE-4F08-433F-A5A5-F8837D7E5DCB}"/>
              </a:ext>
            </a:extLst>
          </p:cNvPr>
          <p:cNvSpPr txBox="1"/>
          <p:nvPr/>
        </p:nvSpPr>
        <p:spPr>
          <a:xfrm>
            <a:off x="328722" y="1697543"/>
            <a:ext cx="5435584" cy="3754874"/>
          </a:xfrm>
          <a:prstGeom prst="rect">
            <a:avLst/>
          </a:prstGeom>
          <a:noFill/>
        </p:spPr>
        <p:txBody>
          <a:bodyPr wrap="square" rtlCol="0">
            <a:spAutoFit/>
          </a:bodyPr>
          <a:lstStyle/>
          <a:p>
            <a:pPr marL="214313" indent="-214313">
              <a:buFont typeface="Arial" panose="020B0604020202020204" pitchFamily="34" charset="0"/>
              <a:buChar char="•"/>
            </a:pPr>
            <a:r>
              <a:rPr lang="en-GB" sz="1400" dirty="0"/>
              <a:t>For those outside of a mental health background, it was not easy to meet the specific requirements for the course, despite having experience with children and young people (e.g. voluntary sector). </a:t>
            </a:r>
          </a:p>
          <a:p>
            <a:pPr marL="214313" indent="-214313">
              <a:buFont typeface="Arial" panose="020B0604020202020204" pitchFamily="34" charset="0"/>
              <a:buChar char="•"/>
            </a:pPr>
            <a:endParaRPr lang="en-GB" sz="1400" dirty="0"/>
          </a:p>
          <a:p>
            <a:pPr marL="214313" indent="-214313">
              <a:buFont typeface="Arial" panose="020B0604020202020204" pitchFamily="34" charset="0"/>
              <a:buChar char="•"/>
            </a:pPr>
            <a:r>
              <a:rPr lang="en-GB" sz="1400" dirty="0"/>
              <a:t>Course tutors also picked up on this point, with one saying that, while they offered more flexible criteria in the previous cohort, they had a better idea of what professions would do better in the next cohort, so they actively sought out people with that experience. </a:t>
            </a:r>
          </a:p>
          <a:p>
            <a:pPr marL="214313" indent="-214313">
              <a:buFont typeface="Arial" panose="020B0604020202020204" pitchFamily="34" charset="0"/>
              <a:buChar char="•"/>
            </a:pPr>
            <a:endParaRPr lang="en-GB" sz="1400" dirty="0"/>
          </a:p>
          <a:p>
            <a:pPr marL="214313" indent="-214313">
              <a:buFont typeface="Arial" panose="020B0604020202020204" pitchFamily="34" charset="0"/>
              <a:buChar char="•"/>
            </a:pPr>
            <a:r>
              <a:rPr lang="en-GB" sz="1400" dirty="0"/>
              <a:t>It would be useful to have some sort of formal recognition of professional qualifications that candidates should possess against which the universities could benchmark.</a:t>
            </a:r>
          </a:p>
          <a:p>
            <a:pPr marL="214313" indent="-214313">
              <a:buFont typeface="Arial" panose="020B0604020202020204" pitchFamily="34" charset="0"/>
              <a:buChar char="•"/>
            </a:pPr>
            <a:endParaRPr lang="en-GB" sz="1400" dirty="0"/>
          </a:p>
          <a:p>
            <a:pPr marL="214313" indent="-214313">
              <a:buFont typeface="Arial" panose="020B0604020202020204" pitchFamily="34" charset="0"/>
              <a:buChar char="•"/>
            </a:pPr>
            <a:r>
              <a:rPr lang="en-GB" sz="1400" dirty="0"/>
              <a:t>One of the recommendations was to allow for an extended induction to the service, before the start of the course, to acclimatise the trainees. This would mean that the recruitment process would need to happen earlier to allow sufficient time for this.</a:t>
            </a:r>
          </a:p>
        </p:txBody>
      </p:sp>
      <p:sp>
        <p:nvSpPr>
          <p:cNvPr id="5" name="Speech Bubble: Rectangle with Corners Rounded 4">
            <a:extLst>
              <a:ext uri="{FF2B5EF4-FFF2-40B4-BE49-F238E27FC236}">
                <a16:creationId xmlns:a16="http://schemas.microsoft.com/office/drawing/2014/main" id="{366D720E-F04A-4D59-81EC-68F29481D4A7}"/>
              </a:ext>
            </a:extLst>
          </p:cNvPr>
          <p:cNvSpPr/>
          <p:nvPr/>
        </p:nvSpPr>
        <p:spPr>
          <a:xfrm>
            <a:off x="5912528" y="1603950"/>
            <a:ext cx="3076689" cy="3914192"/>
          </a:xfrm>
          <a:prstGeom prst="wedgeRoundRectCallout">
            <a:avLst>
              <a:gd name="adj1" fmla="val -39078"/>
              <a:gd name="adj2" fmla="val 72550"/>
              <a:gd name="adj3" fmla="val 16667"/>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latin typeface="+mj-lt"/>
            </a:endParaRPr>
          </a:p>
        </p:txBody>
      </p:sp>
      <p:sp>
        <p:nvSpPr>
          <p:cNvPr id="4" name="TextBox 3"/>
          <p:cNvSpPr txBox="1"/>
          <p:nvPr/>
        </p:nvSpPr>
        <p:spPr>
          <a:xfrm>
            <a:off x="6176988" y="1888774"/>
            <a:ext cx="2547770" cy="3416320"/>
          </a:xfrm>
          <a:prstGeom prst="rect">
            <a:avLst/>
          </a:prstGeom>
          <a:noFill/>
        </p:spPr>
        <p:txBody>
          <a:bodyPr wrap="square" rtlCol="0">
            <a:spAutoFit/>
          </a:bodyPr>
          <a:lstStyle/>
          <a:p>
            <a:r>
              <a:rPr lang="en-GB" sz="1200" i="1" dirty="0"/>
              <a:t>‘Now we understand some of those challenges and we made sure that the people who were coming on to Recruit to Train had decent therapeutic experience. I think even the CAMHS services were aware that this was a bigger process than anyone anticipated. It ended up being that the students that weren’t prepared for all the work that they needed to do they struggled to keep up academically and clinically with their peers who were already used to CAHMS.</a:t>
            </a:r>
          </a:p>
          <a:p>
            <a:r>
              <a:rPr lang="en-GB" sz="1200" i="1" dirty="0"/>
              <a:t> I did see that difference and it did come across[…] higher anxiety and less self confidence, which impacted on their overall performance.’ </a:t>
            </a:r>
          </a:p>
        </p:txBody>
      </p:sp>
    </p:spTree>
    <p:extLst>
      <p:ext uri="{BB962C8B-B14F-4D97-AF65-F5344CB8AC3E}">
        <p14:creationId xmlns:p14="http://schemas.microsoft.com/office/powerpoint/2010/main" val="2789229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F470-2086-4829-B632-44AFBF96896D}"/>
              </a:ext>
            </a:extLst>
          </p:cNvPr>
          <p:cNvSpPr>
            <a:spLocks noGrp="1"/>
          </p:cNvSpPr>
          <p:nvPr>
            <p:ph type="title"/>
          </p:nvPr>
        </p:nvSpPr>
        <p:spPr>
          <a:xfrm>
            <a:off x="671512" y="857251"/>
            <a:ext cx="8158163" cy="994172"/>
          </a:xfrm>
        </p:spPr>
        <p:txBody>
          <a:bodyPr>
            <a:noAutofit/>
          </a:bodyPr>
          <a:lstStyle/>
          <a:p>
            <a:pPr algn="l"/>
            <a:r>
              <a:rPr lang="en-GB" sz="3200" b="1" dirty="0">
                <a:solidFill>
                  <a:schemeClr val="tx1"/>
                </a:solidFill>
              </a:rPr>
              <a:t>The Challenges: Getting the right balance</a:t>
            </a:r>
            <a:br>
              <a:rPr lang="en-GB" sz="3200" b="1" dirty="0">
                <a:solidFill>
                  <a:schemeClr val="tx1"/>
                </a:solidFill>
              </a:rPr>
            </a:br>
            <a:r>
              <a:rPr lang="en-GB" sz="3200" b="1" dirty="0">
                <a:solidFill>
                  <a:schemeClr val="tx1"/>
                </a:solidFill>
              </a:rPr>
              <a:t> academic vs. clinical</a:t>
            </a:r>
          </a:p>
        </p:txBody>
      </p:sp>
      <p:sp>
        <p:nvSpPr>
          <p:cNvPr id="6" name="TextBox 5">
            <a:extLst>
              <a:ext uri="{FF2B5EF4-FFF2-40B4-BE49-F238E27FC236}">
                <a16:creationId xmlns:a16="http://schemas.microsoft.com/office/drawing/2014/main" id="{EF8F4A45-4878-442D-A9B7-43EC140C95E5}"/>
              </a:ext>
            </a:extLst>
          </p:cNvPr>
          <p:cNvSpPr txBox="1"/>
          <p:nvPr/>
        </p:nvSpPr>
        <p:spPr>
          <a:xfrm>
            <a:off x="171450" y="1851423"/>
            <a:ext cx="5486400" cy="3347070"/>
          </a:xfrm>
          <a:prstGeom prst="rect">
            <a:avLst/>
          </a:prstGeom>
          <a:noFill/>
        </p:spPr>
        <p:txBody>
          <a:bodyPr wrap="square" rtlCol="0">
            <a:spAutoFit/>
          </a:bodyPr>
          <a:lstStyle/>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r>
              <a:rPr lang="en-GB" sz="1600" dirty="0"/>
              <a:t>Both academic tutors and commissioners/providers agreed that the needs of the workforce differ from the requirements of the university. Clinical vs. academic. Mismatch of expectations - some expectations were unrealistic.</a:t>
            </a:r>
          </a:p>
          <a:p>
            <a:pPr marL="214313" indent="-214313">
              <a:buFont typeface="Arial" panose="020B0604020202020204" pitchFamily="34" charset="0"/>
              <a:buChar char="•"/>
            </a:pPr>
            <a:endParaRPr lang="en-GB" sz="1600" dirty="0"/>
          </a:p>
          <a:p>
            <a:pPr marL="214313" indent="-214313">
              <a:buFont typeface="Arial" panose="020B0604020202020204" pitchFamily="34" charset="0"/>
              <a:buChar char="•"/>
            </a:pPr>
            <a:r>
              <a:rPr lang="en-GB" sz="1600" dirty="0"/>
              <a:t>A CAMHS therapist’s caseload is approx. 35, RtT trainees are only required to have a caseload of 6-8, presenting a disparity between the needs of the service and the needs of the trainee.</a:t>
            </a:r>
          </a:p>
          <a:p>
            <a:endParaRPr lang="en-GB" sz="1350" dirty="0"/>
          </a:p>
          <a:p>
            <a:pPr marL="214313" indent="-214313">
              <a:buFont typeface="Arial" panose="020B0604020202020204" pitchFamily="34" charset="0"/>
              <a:buChar char="•"/>
            </a:pPr>
            <a:endParaRPr lang="en-GB" sz="1350" dirty="0"/>
          </a:p>
          <a:p>
            <a:endParaRPr lang="en-GB" sz="1350" dirty="0"/>
          </a:p>
          <a:p>
            <a:pPr marL="214313" indent="-214313">
              <a:buFont typeface="Arial" panose="020B0604020202020204" pitchFamily="34" charset="0"/>
              <a:buChar char="•"/>
            </a:pPr>
            <a:endParaRPr lang="en-GB" sz="1350" dirty="0"/>
          </a:p>
        </p:txBody>
      </p:sp>
      <p:sp>
        <p:nvSpPr>
          <p:cNvPr id="7" name="Speech Bubble: Rectangle with Corners Rounded 6">
            <a:extLst>
              <a:ext uri="{FF2B5EF4-FFF2-40B4-BE49-F238E27FC236}">
                <a16:creationId xmlns:a16="http://schemas.microsoft.com/office/drawing/2014/main" id="{F10968E5-3608-4EFC-867E-BD924724EE93}"/>
              </a:ext>
            </a:extLst>
          </p:cNvPr>
          <p:cNvSpPr/>
          <p:nvPr/>
        </p:nvSpPr>
        <p:spPr>
          <a:xfrm>
            <a:off x="5786437" y="1732547"/>
            <a:ext cx="3043238" cy="3368842"/>
          </a:xfrm>
          <a:prstGeom prst="wedgeRoundRectCallout">
            <a:avLst>
              <a:gd name="adj1" fmla="val -42029"/>
              <a:gd name="adj2" fmla="val 70997"/>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1100" dirty="0">
                <a:solidFill>
                  <a:schemeClr val="tx1"/>
                </a:solidFill>
              </a:rPr>
              <a:t>“I</a:t>
            </a:r>
            <a:r>
              <a:rPr lang="en-GB" sz="1100" i="1" dirty="0">
                <a:solidFill>
                  <a:schemeClr val="tx1"/>
                </a:solidFill>
              </a:rPr>
              <a:t>t said something on [the advert] about a handful of cases and that’s not realistic in the modern NHS[…] We’ve tried to get that medium, because we still know that these people have to fulfil a course, and one of the crucial things for us is making sure that they finish on time and that they are supported…There’s still an expectation, whether it’s a meeting or whether it is being able to take a phone call from a parent rather than be absent because it’s a study day. We expect them to be available as you would do if you were an everyday clinician” </a:t>
            </a:r>
            <a:endParaRPr lang="en-GB" sz="1100" dirty="0">
              <a:solidFill>
                <a:schemeClr val="tx1"/>
              </a:solidFill>
            </a:endParaRPr>
          </a:p>
        </p:txBody>
      </p:sp>
    </p:spTree>
    <p:extLst>
      <p:ext uri="{BB962C8B-B14F-4D97-AF65-F5344CB8AC3E}">
        <p14:creationId xmlns:p14="http://schemas.microsoft.com/office/powerpoint/2010/main" val="116719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F470-2086-4829-B632-44AFBF96896D}"/>
              </a:ext>
            </a:extLst>
          </p:cNvPr>
          <p:cNvSpPr>
            <a:spLocks noGrp="1"/>
          </p:cNvSpPr>
          <p:nvPr>
            <p:ph type="title"/>
          </p:nvPr>
        </p:nvSpPr>
        <p:spPr>
          <a:xfrm>
            <a:off x="687083" y="553159"/>
            <a:ext cx="8158163" cy="994172"/>
          </a:xfrm>
        </p:spPr>
        <p:txBody>
          <a:bodyPr>
            <a:normAutofit/>
          </a:bodyPr>
          <a:lstStyle/>
          <a:p>
            <a:r>
              <a:rPr lang="en-GB" sz="2700" b="1" dirty="0"/>
              <a:t>The Challenges: Providing the appropriate cases for trainees</a:t>
            </a:r>
          </a:p>
        </p:txBody>
      </p:sp>
      <p:sp>
        <p:nvSpPr>
          <p:cNvPr id="4" name="TextBox 3">
            <a:extLst>
              <a:ext uri="{FF2B5EF4-FFF2-40B4-BE49-F238E27FC236}">
                <a16:creationId xmlns:a16="http://schemas.microsoft.com/office/drawing/2014/main" id="{E391A32B-18AC-4E9C-BC51-73571EA5C121}"/>
              </a:ext>
            </a:extLst>
          </p:cNvPr>
          <p:cNvSpPr txBox="1"/>
          <p:nvPr/>
        </p:nvSpPr>
        <p:spPr>
          <a:xfrm>
            <a:off x="593677" y="1851423"/>
            <a:ext cx="6420734" cy="2996974"/>
          </a:xfrm>
          <a:prstGeom prst="rect">
            <a:avLst/>
          </a:prstGeom>
          <a:noFill/>
        </p:spPr>
        <p:txBody>
          <a:bodyPr wrap="square" rtlCol="0">
            <a:spAutoFit/>
          </a:bodyPr>
          <a:lstStyle/>
          <a:p>
            <a:pPr marL="214313" indent="-214313">
              <a:buFont typeface="Arial" panose="020B0604020202020204" pitchFamily="34" charset="0"/>
              <a:buChar char="•"/>
            </a:pPr>
            <a:r>
              <a:rPr lang="en-GB" sz="1600" dirty="0"/>
              <a:t>Some participants noted a huge challenge of finding the right caseload for the RtTs, and the complexity reaching a balance between the training they are undertaking and the types of cases the service works with.</a:t>
            </a:r>
          </a:p>
          <a:p>
            <a:endParaRPr lang="en-GB" sz="1600" dirty="0"/>
          </a:p>
          <a:p>
            <a:pPr marL="214313" indent="-214313">
              <a:buFont typeface="Arial" panose="020B0604020202020204" pitchFamily="34" charset="0"/>
              <a:buChar char="•"/>
            </a:pPr>
            <a:r>
              <a:rPr lang="en-GB" sz="1600" dirty="0"/>
              <a:t>There was a feeling that the trainees require cases ‘without complexity’ and that isn’t often available within their service – which put further pressure on the staff.</a:t>
            </a:r>
          </a:p>
          <a:p>
            <a:pPr marL="214313" indent="-214313">
              <a:buFont typeface="Arial" panose="020B0604020202020204" pitchFamily="34" charset="0"/>
              <a:buChar char="•"/>
            </a:pPr>
            <a:endParaRPr lang="en-GB" sz="1600" dirty="0"/>
          </a:p>
          <a:p>
            <a:pPr marL="214313" indent="-214313">
              <a:buFont typeface="Arial" panose="020B0604020202020204" pitchFamily="34" charset="0"/>
              <a:buChar char="•"/>
            </a:pPr>
            <a:r>
              <a:rPr lang="en-GB" sz="1600" dirty="0"/>
              <a:t>In the future, it would be useful for the services to make themselves aware of the course requirements and assess whether they are able to accommodate these requirements. </a:t>
            </a:r>
          </a:p>
          <a:p>
            <a:endParaRPr lang="en-GB" sz="1275" dirty="0"/>
          </a:p>
        </p:txBody>
      </p:sp>
    </p:spTree>
    <p:extLst>
      <p:ext uri="{BB962C8B-B14F-4D97-AF65-F5344CB8AC3E}">
        <p14:creationId xmlns:p14="http://schemas.microsoft.com/office/powerpoint/2010/main" val="1081073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19387"/>
            <a:ext cx="8653549" cy="548640"/>
          </a:xfrm>
        </p:spPr>
        <p:txBody>
          <a:bodyPr>
            <a:normAutofit/>
          </a:bodyPr>
          <a:lstStyle/>
          <a:p>
            <a:r>
              <a:rPr lang="en-GB" sz="3200" b="1" dirty="0">
                <a:solidFill>
                  <a:schemeClr val="tx1"/>
                </a:solidFill>
              </a:rPr>
              <a:t>Conclusions </a:t>
            </a:r>
          </a:p>
        </p:txBody>
      </p:sp>
      <p:sp>
        <p:nvSpPr>
          <p:cNvPr id="4" name="Content Placeholder 3"/>
          <p:cNvSpPr>
            <a:spLocks noGrp="1"/>
          </p:cNvSpPr>
          <p:nvPr>
            <p:ph idx="1"/>
          </p:nvPr>
        </p:nvSpPr>
        <p:spPr>
          <a:xfrm>
            <a:off x="628650" y="1488142"/>
            <a:ext cx="7886700" cy="4001832"/>
          </a:xfrm>
        </p:spPr>
        <p:txBody>
          <a:bodyPr>
            <a:normAutofit/>
          </a:bodyPr>
          <a:lstStyle/>
          <a:p>
            <a:r>
              <a:rPr lang="en-GB" sz="1600" dirty="0"/>
              <a:t>On the whole, </a:t>
            </a:r>
            <a:r>
              <a:rPr lang="en-GB" sz="1600" dirty="0" err="1"/>
              <a:t>RtT</a:t>
            </a:r>
            <a:r>
              <a:rPr lang="en-GB" sz="1600" dirty="0"/>
              <a:t> training made a positive, albeit, short term-impact on the services.</a:t>
            </a:r>
          </a:p>
          <a:p>
            <a:r>
              <a:rPr lang="en-GB" sz="1600" dirty="0"/>
              <a:t>There was a short-term intense demand on services, without a long-term benefit.</a:t>
            </a:r>
          </a:p>
          <a:p>
            <a:r>
              <a:rPr lang="en-GB" sz="1600" dirty="0"/>
              <a:t>The programme allowed trainees from other fields to re-train and boost the MH workforce, which was deemed very positive.</a:t>
            </a:r>
          </a:p>
          <a:p>
            <a:r>
              <a:rPr lang="en-GB" sz="1600" dirty="0"/>
              <a:t>The training made a statistically significant difference in the trainees’ knowledge and confidence and equipped them with skills needed to work as therapists. </a:t>
            </a:r>
          </a:p>
          <a:p>
            <a:r>
              <a:rPr lang="en-GB" sz="1600" dirty="0"/>
              <a:t>The specialist nature of the training meant that they were able to engage with the clients, and they provided a much-needed additional workforce.</a:t>
            </a:r>
          </a:p>
          <a:p>
            <a:r>
              <a:rPr lang="en-GB" sz="1600" dirty="0"/>
              <a:t>Several challenges were identified, and Cohort 3 has already gone some way in rectifying those challenges, e.g. screening professional backgrounds more thoroughly. </a:t>
            </a:r>
          </a:p>
          <a:p>
            <a:r>
              <a:rPr lang="en-GB" sz="1600" dirty="0"/>
              <a:t>Supervision of </a:t>
            </a:r>
            <a:r>
              <a:rPr lang="en-GB" sz="1600" dirty="0" err="1"/>
              <a:t>RtT</a:t>
            </a:r>
            <a:r>
              <a:rPr lang="en-GB" sz="1600" dirty="0"/>
              <a:t> trainees is different from that of their more experienced colleagues within CAMHS.  The supervision requirements of the course placed additional strain on stretched services.</a:t>
            </a:r>
          </a:p>
          <a:p>
            <a:endParaRPr lang="en-GB" sz="1600" dirty="0"/>
          </a:p>
        </p:txBody>
      </p:sp>
    </p:spTree>
    <p:extLst>
      <p:ext uri="{BB962C8B-B14F-4D97-AF65-F5344CB8AC3E}">
        <p14:creationId xmlns:p14="http://schemas.microsoft.com/office/powerpoint/2010/main" val="1903231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B4BF32-5454-4237-A2CB-FC6D03A0F0CA}"/>
              </a:ext>
            </a:extLst>
          </p:cNvPr>
          <p:cNvSpPr>
            <a:spLocks noGrp="1"/>
          </p:cNvSpPr>
          <p:nvPr>
            <p:ph idx="1"/>
          </p:nvPr>
        </p:nvSpPr>
        <p:spPr>
          <a:xfrm>
            <a:off x="229822" y="1647778"/>
            <a:ext cx="8653548" cy="4351338"/>
          </a:xfrm>
        </p:spPr>
        <p:txBody>
          <a:bodyPr/>
          <a:lstStyle/>
          <a:p>
            <a:r>
              <a:rPr lang="en-GB" sz="1600" dirty="0"/>
              <a:t>There have been considerable challenges in integrating </a:t>
            </a:r>
            <a:r>
              <a:rPr lang="en-GB" sz="1600" dirty="0" err="1"/>
              <a:t>RtT</a:t>
            </a:r>
            <a:r>
              <a:rPr lang="en-GB" sz="1600" dirty="0"/>
              <a:t> trainees within services.</a:t>
            </a:r>
          </a:p>
          <a:p>
            <a:r>
              <a:rPr lang="en-GB" sz="1600" dirty="0"/>
              <a:t>Most services were unable to fund the </a:t>
            </a:r>
            <a:r>
              <a:rPr lang="en-GB" sz="1600" dirty="0" err="1"/>
              <a:t>RtT</a:t>
            </a:r>
            <a:r>
              <a:rPr lang="en-GB" sz="1600" dirty="0"/>
              <a:t> posts after they completed their training, 2 year contracts were not provided to most trainees.</a:t>
            </a:r>
          </a:p>
          <a:p>
            <a:r>
              <a:rPr lang="en-GB" sz="1600" dirty="0"/>
              <a:t>Some </a:t>
            </a:r>
            <a:r>
              <a:rPr lang="en-GB" sz="1600" dirty="0" err="1"/>
              <a:t>RtT</a:t>
            </a:r>
            <a:r>
              <a:rPr lang="en-GB" sz="1600" dirty="0"/>
              <a:t> trainees struggled to keep up academically and clinically with their peers on the courses who were already used to CAMHS.</a:t>
            </a:r>
          </a:p>
          <a:p>
            <a:endParaRPr lang="en-GB" dirty="0"/>
          </a:p>
        </p:txBody>
      </p:sp>
      <p:sp>
        <p:nvSpPr>
          <p:cNvPr id="3" name="Title 2">
            <a:extLst>
              <a:ext uri="{FF2B5EF4-FFF2-40B4-BE49-F238E27FC236}">
                <a16:creationId xmlns:a16="http://schemas.microsoft.com/office/drawing/2014/main" id="{88B937D3-D2A4-4C84-B190-C5814EA0D0B1}"/>
              </a:ext>
            </a:extLst>
          </p:cNvPr>
          <p:cNvSpPr>
            <a:spLocks noGrp="1"/>
          </p:cNvSpPr>
          <p:nvPr>
            <p:ph type="title"/>
          </p:nvPr>
        </p:nvSpPr>
        <p:spPr>
          <a:xfrm>
            <a:off x="249381" y="555812"/>
            <a:ext cx="8653549" cy="548640"/>
          </a:xfrm>
        </p:spPr>
        <p:txBody>
          <a:bodyPr/>
          <a:lstStyle/>
          <a:p>
            <a:r>
              <a:rPr lang="en-GB" dirty="0"/>
              <a:t>Conclusions cont.</a:t>
            </a:r>
          </a:p>
        </p:txBody>
      </p:sp>
    </p:spTree>
    <p:extLst>
      <p:ext uri="{BB962C8B-B14F-4D97-AF65-F5344CB8AC3E}">
        <p14:creationId xmlns:p14="http://schemas.microsoft.com/office/powerpoint/2010/main" val="717567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204" y="653872"/>
            <a:ext cx="8653549" cy="548640"/>
          </a:xfrm>
        </p:spPr>
        <p:txBody>
          <a:bodyPr>
            <a:normAutofit/>
          </a:bodyPr>
          <a:lstStyle/>
          <a:p>
            <a:r>
              <a:rPr lang="en-GB" sz="3200" b="1" dirty="0">
                <a:solidFill>
                  <a:schemeClr val="tx1"/>
                </a:solidFill>
              </a:rPr>
              <a:t>Recommendations</a:t>
            </a:r>
          </a:p>
        </p:txBody>
      </p:sp>
      <p:sp>
        <p:nvSpPr>
          <p:cNvPr id="3" name="Content Placeholder 2"/>
          <p:cNvSpPr>
            <a:spLocks noGrp="1"/>
          </p:cNvSpPr>
          <p:nvPr>
            <p:ph idx="1"/>
          </p:nvPr>
        </p:nvSpPr>
        <p:spPr>
          <a:xfrm>
            <a:off x="628650" y="1691027"/>
            <a:ext cx="7886700" cy="4056350"/>
          </a:xfrm>
        </p:spPr>
        <p:txBody>
          <a:bodyPr>
            <a:normAutofit/>
          </a:bodyPr>
          <a:lstStyle/>
          <a:p>
            <a:r>
              <a:rPr lang="en-GB" sz="1600" dirty="0"/>
              <a:t>Confirm that services are ready to receive </a:t>
            </a:r>
            <a:r>
              <a:rPr lang="en-GB" sz="1600" dirty="0" err="1"/>
              <a:t>RtT</a:t>
            </a:r>
            <a:r>
              <a:rPr lang="en-GB" sz="1600" dirty="0"/>
              <a:t> trainees and that they can accommodate the unique requirements of the course in terms of supervision and appropriate cases.</a:t>
            </a:r>
          </a:p>
          <a:p>
            <a:r>
              <a:rPr lang="en-GB" sz="1600" dirty="0"/>
              <a:t>Ensure that there is sufficient infrastructure, availability of trained supervisors, and application of CYP IAPT principles, in order for trainees to fit in to services.</a:t>
            </a:r>
          </a:p>
          <a:p>
            <a:r>
              <a:rPr lang="en-GB" sz="1600" dirty="0"/>
              <a:t>Trainees need to have a professional qualification such as nursing, social work or psychology, in order for them to be able to apply for CAMHS jobs after completing the course.</a:t>
            </a:r>
          </a:p>
          <a:p>
            <a:r>
              <a:rPr lang="en-GB" sz="1600" dirty="0"/>
              <a:t>Balance recruitment criteria: ensure that the trainees’ professional background/experience recommends them for the job but, at the same time, brings people from different fields in order to boost the workforce (rather than ‘recycle’ existing mental health staff).</a:t>
            </a:r>
          </a:p>
          <a:p>
            <a:r>
              <a:rPr lang="en-GB" sz="1600" dirty="0"/>
              <a:t>Recommendation for HEE to try and bring the recruitment process forward to allow for an extended induction to the service, before the start of the course.  To acclimatise the trainees, especially those who come from outside the mental health field.</a:t>
            </a:r>
          </a:p>
          <a:p>
            <a:endParaRPr lang="en-GB" sz="1400" dirty="0"/>
          </a:p>
        </p:txBody>
      </p:sp>
    </p:spTree>
    <p:extLst>
      <p:ext uri="{BB962C8B-B14F-4D97-AF65-F5344CB8AC3E}">
        <p14:creationId xmlns:p14="http://schemas.microsoft.com/office/powerpoint/2010/main" val="2995370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3341FD-0838-4057-A682-AC636DC87B91}"/>
              </a:ext>
            </a:extLst>
          </p:cNvPr>
          <p:cNvSpPr>
            <a:spLocks noGrp="1"/>
          </p:cNvSpPr>
          <p:nvPr>
            <p:ph idx="1"/>
          </p:nvPr>
        </p:nvSpPr>
        <p:spPr>
          <a:xfrm>
            <a:off x="245226" y="1801971"/>
            <a:ext cx="8653548" cy="4351338"/>
          </a:xfrm>
        </p:spPr>
        <p:txBody>
          <a:bodyPr>
            <a:normAutofit/>
          </a:bodyPr>
          <a:lstStyle/>
          <a:p>
            <a:r>
              <a:rPr lang="en-GB" sz="1700" dirty="0"/>
              <a:t>Provide new recruits with cross-service mentors, preferably someone who has done the course before (especially important for SFP trainees in services which may not have other SFP therapists on site).</a:t>
            </a:r>
          </a:p>
          <a:p>
            <a:r>
              <a:rPr lang="en-GB" sz="1700" dirty="0"/>
              <a:t>Streamline clinical and academic expectations and establish closer communication between clinical and academic supervisors to manage course expectations and student progress.</a:t>
            </a:r>
          </a:p>
          <a:p>
            <a:r>
              <a:rPr lang="en-GB" sz="1700" dirty="0"/>
              <a:t>Consideration needs to be given to how to ensure ongoing funding for the posts once the trainees are qualified and make the posts sustainable to prevent services investing time and clinical expertise in trainees to lose them when the course ends.</a:t>
            </a:r>
          </a:p>
          <a:p>
            <a:endParaRPr lang="en-GB" dirty="0"/>
          </a:p>
        </p:txBody>
      </p:sp>
      <p:sp>
        <p:nvSpPr>
          <p:cNvPr id="3" name="Title 2">
            <a:extLst>
              <a:ext uri="{FF2B5EF4-FFF2-40B4-BE49-F238E27FC236}">
                <a16:creationId xmlns:a16="http://schemas.microsoft.com/office/drawing/2014/main" id="{4F444EAA-A1CE-443F-ACF8-4E46B0DBC4C9}"/>
              </a:ext>
            </a:extLst>
          </p:cNvPr>
          <p:cNvSpPr>
            <a:spLocks noGrp="1"/>
          </p:cNvSpPr>
          <p:nvPr>
            <p:ph type="title"/>
          </p:nvPr>
        </p:nvSpPr>
        <p:spPr>
          <a:xfrm>
            <a:off x="249382" y="704691"/>
            <a:ext cx="8653549" cy="548640"/>
          </a:xfrm>
        </p:spPr>
        <p:txBody>
          <a:bodyPr/>
          <a:lstStyle/>
          <a:p>
            <a:r>
              <a:rPr lang="en-GB" dirty="0"/>
              <a:t>Recommendations cont.</a:t>
            </a:r>
          </a:p>
        </p:txBody>
      </p:sp>
    </p:spTree>
    <p:extLst>
      <p:ext uri="{BB962C8B-B14F-4D97-AF65-F5344CB8AC3E}">
        <p14:creationId xmlns:p14="http://schemas.microsoft.com/office/powerpoint/2010/main" val="128354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034B-B796-4F02-B7A6-F260DFCC3CB8}"/>
              </a:ext>
            </a:extLst>
          </p:cNvPr>
          <p:cNvSpPr>
            <a:spLocks noGrp="1"/>
          </p:cNvSpPr>
          <p:nvPr>
            <p:ph type="title"/>
          </p:nvPr>
        </p:nvSpPr>
        <p:spPr>
          <a:xfrm>
            <a:off x="1425039" y="411855"/>
            <a:ext cx="4787006" cy="875525"/>
          </a:xfrm>
        </p:spPr>
        <p:txBody>
          <a:bodyPr>
            <a:noAutofit/>
          </a:bodyPr>
          <a:lstStyle/>
          <a:p>
            <a:r>
              <a:rPr lang="en-GB" sz="3200" b="1" dirty="0">
                <a:solidFill>
                  <a:schemeClr val="tx1"/>
                </a:solidFill>
              </a:rPr>
              <a:t>About the Trainee Survey</a:t>
            </a:r>
          </a:p>
        </p:txBody>
      </p:sp>
      <p:graphicFrame>
        <p:nvGraphicFramePr>
          <p:cNvPr id="5" name="Diagram 4">
            <a:extLst>
              <a:ext uri="{FF2B5EF4-FFF2-40B4-BE49-F238E27FC236}">
                <a16:creationId xmlns:a16="http://schemas.microsoft.com/office/drawing/2014/main" id="{ABE1C278-EB67-4ABF-9258-BD75011C068F}"/>
              </a:ext>
            </a:extLst>
          </p:cNvPr>
          <p:cNvGraphicFramePr/>
          <p:nvPr/>
        </p:nvGraphicFramePr>
        <p:xfrm>
          <a:off x="464499" y="1396999"/>
          <a:ext cx="7681544" cy="4173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4283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E35422C-D2F2-4345-814F-24BD0D0FB5F6}"/>
              </a:ext>
            </a:extLst>
          </p:cNvPr>
          <p:cNvSpPr txBox="1">
            <a:spLocks/>
          </p:cNvSpPr>
          <p:nvPr/>
        </p:nvSpPr>
        <p:spPr>
          <a:xfrm>
            <a:off x="562779" y="421447"/>
            <a:ext cx="4740764"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Respondent Demographics</a:t>
            </a:r>
          </a:p>
        </p:txBody>
      </p:sp>
      <p:graphicFrame>
        <p:nvGraphicFramePr>
          <p:cNvPr id="12" name="Chart 11">
            <a:extLst>
              <a:ext uri="{FF2B5EF4-FFF2-40B4-BE49-F238E27FC236}">
                <a16:creationId xmlns:a16="http://schemas.microsoft.com/office/drawing/2014/main" id="{EF8F4FDD-7CD6-447F-8913-8F97F427608B}"/>
              </a:ext>
            </a:extLst>
          </p:cNvPr>
          <p:cNvGraphicFramePr/>
          <p:nvPr>
            <p:extLst>
              <p:ext uri="{D42A27DB-BD31-4B8C-83A1-F6EECF244321}">
                <p14:modId xmlns:p14="http://schemas.microsoft.com/office/powerpoint/2010/main" val="3035027961"/>
              </p:ext>
            </p:extLst>
          </p:nvPr>
        </p:nvGraphicFramePr>
        <p:xfrm>
          <a:off x="45582" y="2466773"/>
          <a:ext cx="4400695" cy="3542142"/>
        </p:xfrm>
        <a:graphic>
          <a:graphicData uri="http://schemas.openxmlformats.org/drawingml/2006/chart">
            <c:chart xmlns:c="http://schemas.openxmlformats.org/drawingml/2006/chart" xmlns:r="http://schemas.openxmlformats.org/officeDocument/2006/relationships" r:id="rId2"/>
          </a:graphicData>
        </a:graphic>
      </p:graphicFrame>
      <p:sp>
        <p:nvSpPr>
          <p:cNvPr id="13" name="Speech Bubble: Rectangle with Corners Rounded 12">
            <a:extLst>
              <a:ext uri="{FF2B5EF4-FFF2-40B4-BE49-F238E27FC236}">
                <a16:creationId xmlns:a16="http://schemas.microsoft.com/office/drawing/2014/main" id="{B18CC8A4-E2B8-4DC6-B9D7-81C2DE74C65E}"/>
              </a:ext>
            </a:extLst>
          </p:cNvPr>
          <p:cNvSpPr/>
          <p:nvPr/>
        </p:nvSpPr>
        <p:spPr>
          <a:xfrm>
            <a:off x="562779" y="1432920"/>
            <a:ext cx="3347484" cy="994172"/>
          </a:xfrm>
          <a:prstGeom prst="wedgeRoundRectCallout">
            <a:avLst>
              <a:gd name="adj1" fmla="val -21785"/>
              <a:gd name="adj2" fmla="val 76224"/>
              <a:gd name="adj3" fmla="val 16667"/>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6/10 trainees who completed baseline are educated to a degree level, and the remaining 4 have a professional (vocational) qualification.</a:t>
            </a:r>
          </a:p>
        </p:txBody>
      </p:sp>
      <p:sp>
        <p:nvSpPr>
          <p:cNvPr id="14" name="Speech Bubble: Rectangle with Corners Rounded 13">
            <a:extLst>
              <a:ext uri="{FF2B5EF4-FFF2-40B4-BE49-F238E27FC236}">
                <a16:creationId xmlns:a16="http://schemas.microsoft.com/office/drawing/2014/main" id="{98BBA093-B423-4AF5-A6BD-AB28EEB7A54B}"/>
              </a:ext>
            </a:extLst>
          </p:cNvPr>
          <p:cNvSpPr/>
          <p:nvPr/>
        </p:nvSpPr>
        <p:spPr>
          <a:xfrm>
            <a:off x="5089358" y="4740442"/>
            <a:ext cx="3226847" cy="1008759"/>
          </a:xfrm>
          <a:prstGeom prst="wedgeRoundRectCallout">
            <a:avLst>
              <a:gd name="adj1" fmla="val 20241"/>
              <a:gd name="adj2" fmla="val -84350"/>
              <a:gd name="adj3" fmla="val 16667"/>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9/10 respondents had previously worked in a role related to mental health </a:t>
            </a:r>
          </a:p>
        </p:txBody>
      </p:sp>
      <p:pic>
        <p:nvPicPr>
          <p:cNvPr id="4" name="Picture 3"/>
          <p:cNvPicPr>
            <a:picLocks noChangeAspect="1"/>
          </p:cNvPicPr>
          <p:nvPr/>
        </p:nvPicPr>
        <p:blipFill>
          <a:blip r:embed="rId3"/>
          <a:stretch>
            <a:fillRect/>
          </a:stretch>
        </p:blipFill>
        <p:spPr>
          <a:xfrm>
            <a:off x="4697724" y="1412863"/>
            <a:ext cx="3945978" cy="2748011"/>
          </a:xfrm>
          <a:prstGeom prst="rect">
            <a:avLst/>
          </a:prstGeom>
        </p:spPr>
      </p:pic>
    </p:spTree>
    <p:extLst>
      <p:ext uri="{BB962C8B-B14F-4D97-AF65-F5344CB8AC3E}">
        <p14:creationId xmlns:p14="http://schemas.microsoft.com/office/powerpoint/2010/main" val="106119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E35422C-D2F2-4345-814F-24BD0D0FB5F6}"/>
              </a:ext>
            </a:extLst>
          </p:cNvPr>
          <p:cNvSpPr txBox="1">
            <a:spLocks/>
          </p:cNvSpPr>
          <p:nvPr/>
        </p:nvSpPr>
        <p:spPr>
          <a:xfrm>
            <a:off x="748353" y="577233"/>
            <a:ext cx="4039603"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The workload</a:t>
            </a:r>
          </a:p>
        </p:txBody>
      </p:sp>
      <p:graphicFrame>
        <p:nvGraphicFramePr>
          <p:cNvPr id="12" name="Chart 11">
            <a:extLst>
              <a:ext uri="{FF2B5EF4-FFF2-40B4-BE49-F238E27FC236}">
                <a16:creationId xmlns:a16="http://schemas.microsoft.com/office/drawing/2014/main" id="{EF8F4FDD-7CD6-447F-8913-8F97F427608B}"/>
              </a:ext>
            </a:extLst>
          </p:cNvPr>
          <p:cNvGraphicFramePr/>
          <p:nvPr/>
        </p:nvGraphicFramePr>
        <p:xfrm>
          <a:off x="0" y="2678719"/>
          <a:ext cx="4717473"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13" name="Speech Bubble: Rectangle with Corners Rounded 12">
            <a:extLst>
              <a:ext uri="{FF2B5EF4-FFF2-40B4-BE49-F238E27FC236}">
                <a16:creationId xmlns:a16="http://schemas.microsoft.com/office/drawing/2014/main" id="{B18CC8A4-E2B8-4DC6-B9D7-81C2DE74C65E}"/>
              </a:ext>
            </a:extLst>
          </p:cNvPr>
          <p:cNvSpPr/>
          <p:nvPr/>
        </p:nvSpPr>
        <p:spPr>
          <a:xfrm>
            <a:off x="532398" y="1745249"/>
            <a:ext cx="3450200" cy="1098171"/>
          </a:xfrm>
          <a:prstGeom prst="wedgeRoundRectCallout">
            <a:avLst>
              <a:gd name="adj1" fmla="val -21785"/>
              <a:gd name="adj2" fmla="val 76224"/>
              <a:gd name="adj3" fmla="val 16667"/>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Trainee workload is assigned by different people, with Clinical Supervisors being the most common (either drawing from the waiting list, or through discussion with the multi-disciplinary team).</a:t>
            </a:r>
            <a:r>
              <a:rPr lang="en-GB" sz="1200" dirty="0"/>
              <a:t> </a:t>
            </a:r>
            <a:r>
              <a:rPr lang="en-GB" sz="1200" dirty="0">
                <a:solidFill>
                  <a:schemeClr val="tx1"/>
                </a:solidFill>
              </a:rPr>
              <a:t>Clients were referred to them via direct referrals to the service</a:t>
            </a:r>
          </a:p>
        </p:txBody>
      </p:sp>
      <p:sp>
        <p:nvSpPr>
          <p:cNvPr id="14" name="Speech Bubble: Rectangle with Corners Rounded 13">
            <a:extLst>
              <a:ext uri="{FF2B5EF4-FFF2-40B4-BE49-F238E27FC236}">
                <a16:creationId xmlns:a16="http://schemas.microsoft.com/office/drawing/2014/main" id="{98BBA093-B423-4AF5-A6BD-AB28EEB7A54B}"/>
              </a:ext>
            </a:extLst>
          </p:cNvPr>
          <p:cNvSpPr/>
          <p:nvPr/>
        </p:nvSpPr>
        <p:spPr>
          <a:xfrm>
            <a:off x="5292472" y="4310470"/>
            <a:ext cx="3012662" cy="950666"/>
          </a:xfrm>
          <a:prstGeom prst="wedgeRoundRectCallout">
            <a:avLst>
              <a:gd name="adj1" fmla="val 20241"/>
              <a:gd name="adj2" fmla="val -84350"/>
              <a:gd name="adj3" fmla="val 16667"/>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8/10 respondents felt that their workload was appropriate for their role.</a:t>
            </a:r>
          </a:p>
        </p:txBody>
      </p:sp>
      <p:pic>
        <p:nvPicPr>
          <p:cNvPr id="3" name="Picture 2"/>
          <p:cNvPicPr>
            <a:picLocks noChangeAspect="1"/>
          </p:cNvPicPr>
          <p:nvPr/>
        </p:nvPicPr>
        <p:blipFill>
          <a:blip r:embed="rId3"/>
          <a:stretch>
            <a:fillRect/>
          </a:stretch>
        </p:blipFill>
        <p:spPr>
          <a:xfrm>
            <a:off x="4514996" y="1431759"/>
            <a:ext cx="4224171" cy="2061278"/>
          </a:xfrm>
          <a:prstGeom prst="rect">
            <a:avLst/>
          </a:prstGeom>
        </p:spPr>
      </p:pic>
    </p:spTree>
    <p:extLst>
      <p:ext uri="{BB962C8B-B14F-4D97-AF65-F5344CB8AC3E}">
        <p14:creationId xmlns:p14="http://schemas.microsoft.com/office/powerpoint/2010/main" val="417638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E35422C-D2F2-4345-814F-24BD0D0FB5F6}"/>
              </a:ext>
            </a:extLst>
          </p:cNvPr>
          <p:cNvSpPr txBox="1">
            <a:spLocks/>
          </p:cNvSpPr>
          <p:nvPr/>
        </p:nvSpPr>
        <p:spPr>
          <a:xfrm>
            <a:off x="470835" y="585899"/>
            <a:ext cx="7783808" cy="85938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700" b="1" dirty="0"/>
              <a:t>Understanding the role and feeling supported (baseline)</a:t>
            </a:r>
          </a:p>
        </p:txBody>
      </p:sp>
      <p:graphicFrame>
        <p:nvGraphicFramePr>
          <p:cNvPr id="12" name="Chart 11">
            <a:extLst>
              <a:ext uri="{FF2B5EF4-FFF2-40B4-BE49-F238E27FC236}">
                <a16:creationId xmlns:a16="http://schemas.microsoft.com/office/drawing/2014/main" id="{EF8F4FDD-7CD6-447F-8913-8F97F427608B}"/>
              </a:ext>
            </a:extLst>
          </p:cNvPr>
          <p:cNvGraphicFramePr/>
          <p:nvPr/>
        </p:nvGraphicFramePr>
        <p:xfrm>
          <a:off x="0" y="3253420"/>
          <a:ext cx="4420518" cy="2688803"/>
        </p:xfrm>
        <a:graphic>
          <a:graphicData uri="http://schemas.openxmlformats.org/drawingml/2006/chart">
            <c:chart xmlns:c="http://schemas.openxmlformats.org/drawingml/2006/chart" xmlns:r="http://schemas.openxmlformats.org/officeDocument/2006/relationships" r:id="rId2"/>
          </a:graphicData>
        </a:graphic>
      </p:graphicFrame>
      <p:sp>
        <p:nvSpPr>
          <p:cNvPr id="13" name="Speech Bubble: Rectangle with Corners Rounded 12">
            <a:extLst>
              <a:ext uri="{FF2B5EF4-FFF2-40B4-BE49-F238E27FC236}">
                <a16:creationId xmlns:a16="http://schemas.microsoft.com/office/drawing/2014/main" id="{B18CC8A4-E2B8-4DC6-B9D7-81C2DE74C65E}"/>
              </a:ext>
            </a:extLst>
          </p:cNvPr>
          <p:cNvSpPr/>
          <p:nvPr/>
        </p:nvSpPr>
        <p:spPr>
          <a:xfrm>
            <a:off x="532397" y="1775166"/>
            <a:ext cx="3590666" cy="1197322"/>
          </a:xfrm>
          <a:prstGeom prst="wedgeRoundRectCallout">
            <a:avLst>
              <a:gd name="adj1" fmla="val -21785"/>
              <a:gd name="adj2" fmla="val 76224"/>
              <a:gd name="adj3" fmla="val 16667"/>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u="sng" dirty="0">
                <a:solidFill>
                  <a:schemeClr val="accent2"/>
                </a:solidFill>
              </a:rPr>
              <a:t>Only baseline data available at this stage. </a:t>
            </a:r>
            <a:r>
              <a:rPr lang="en-GB" sz="1200" dirty="0">
                <a:solidFill>
                  <a:schemeClr val="tx1"/>
                </a:solidFill>
              </a:rPr>
              <a:t>7/10 respondents had an understanding of how their role fits into the service they are working in (CBT (n=5/6); SFP (n=2/4). </a:t>
            </a:r>
          </a:p>
        </p:txBody>
      </p:sp>
      <p:sp>
        <p:nvSpPr>
          <p:cNvPr id="14" name="Speech Bubble: Rectangle with Corners Rounded 13">
            <a:extLst>
              <a:ext uri="{FF2B5EF4-FFF2-40B4-BE49-F238E27FC236}">
                <a16:creationId xmlns:a16="http://schemas.microsoft.com/office/drawing/2014/main" id="{98BBA093-B423-4AF5-A6BD-AB28EEB7A54B}"/>
              </a:ext>
            </a:extLst>
          </p:cNvPr>
          <p:cNvSpPr/>
          <p:nvPr/>
        </p:nvSpPr>
        <p:spPr>
          <a:xfrm>
            <a:off x="5072189" y="4597820"/>
            <a:ext cx="3012662" cy="768768"/>
          </a:xfrm>
          <a:prstGeom prst="wedgeRoundRectCallout">
            <a:avLst>
              <a:gd name="adj1" fmla="val 20241"/>
              <a:gd name="adj2" fmla="val -84350"/>
              <a:gd name="adj3" fmla="val 16667"/>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All but one SFP trainee, said that they had someone they could ask for role-specific support within their service.</a:t>
            </a:r>
          </a:p>
        </p:txBody>
      </p:sp>
      <p:pic>
        <p:nvPicPr>
          <p:cNvPr id="3" name="Picture 2"/>
          <p:cNvPicPr>
            <a:picLocks noChangeAspect="1"/>
          </p:cNvPicPr>
          <p:nvPr/>
        </p:nvPicPr>
        <p:blipFill>
          <a:blip r:embed="rId3"/>
          <a:stretch>
            <a:fillRect/>
          </a:stretch>
        </p:blipFill>
        <p:spPr>
          <a:xfrm>
            <a:off x="470835" y="3311258"/>
            <a:ext cx="3652228" cy="2288754"/>
          </a:xfrm>
          <a:prstGeom prst="rect">
            <a:avLst/>
          </a:prstGeom>
        </p:spPr>
      </p:pic>
      <p:pic>
        <p:nvPicPr>
          <p:cNvPr id="4" name="Picture 3"/>
          <p:cNvPicPr>
            <a:picLocks noChangeAspect="1"/>
          </p:cNvPicPr>
          <p:nvPr/>
        </p:nvPicPr>
        <p:blipFill>
          <a:blip r:embed="rId4"/>
          <a:stretch>
            <a:fillRect/>
          </a:stretch>
        </p:blipFill>
        <p:spPr>
          <a:xfrm>
            <a:off x="4723485" y="1775166"/>
            <a:ext cx="3901632" cy="2230155"/>
          </a:xfrm>
          <a:prstGeom prst="rect">
            <a:avLst/>
          </a:prstGeom>
        </p:spPr>
      </p:pic>
    </p:spTree>
    <p:extLst>
      <p:ext uri="{BB962C8B-B14F-4D97-AF65-F5344CB8AC3E}">
        <p14:creationId xmlns:p14="http://schemas.microsoft.com/office/powerpoint/2010/main" val="2317605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692886"/>
          </a:xfrm>
        </p:spPr>
        <p:txBody>
          <a:bodyPr>
            <a:noAutofit/>
          </a:bodyPr>
          <a:lstStyle/>
          <a:p>
            <a:r>
              <a:rPr lang="en-GB" b="1" dirty="0">
                <a:solidFill>
                  <a:schemeClr val="tx1"/>
                </a:solidFill>
              </a:rPr>
              <a:t>Change in knowledge and skills in 12 areas of training from baseline to </a:t>
            </a:r>
            <a:r>
              <a:rPr lang="en-GB" b="1" dirty="0" err="1">
                <a:solidFill>
                  <a:schemeClr val="tx1"/>
                </a:solidFill>
              </a:rPr>
              <a:t>endline</a:t>
            </a:r>
            <a:r>
              <a:rPr lang="en-GB" b="1" dirty="0">
                <a:solidFill>
                  <a:schemeClr val="tx1"/>
                </a:solidFill>
              </a:rPr>
              <a:t> </a:t>
            </a:r>
          </a:p>
        </p:txBody>
      </p:sp>
      <p:pic>
        <p:nvPicPr>
          <p:cNvPr id="4" name="Content Placeholder 3"/>
          <p:cNvPicPr>
            <a:picLocks noGrp="1" noChangeAspect="1"/>
          </p:cNvPicPr>
          <p:nvPr>
            <p:ph idx="1"/>
          </p:nvPr>
        </p:nvPicPr>
        <p:blipFill>
          <a:blip r:embed="rId3"/>
          <a:stretch>
            <a:fillRect/>
          </a:stretch>
        </p:blipFill>
        <p:spPr>
          <a:xfrm>
            <a:off x="0" y="1948295"/>
            <a:ext cx="9015984" cy="3584864"/>
          </a:xfrm>
          <a:prstGeom prst="rect">
            <a:avLst/>
          </a:prstGeom>
        </p:spPr>
      </p:pic>
      <p:sp>
        <p:nvSpPr>
          <p:cNvPr id="3" name="Oval 2">
            <a:extLst>
              <a:ext uri="{FF2B5EF4-FFF2-40B4-BE49-F238E27FC236}">
                <a16:creationId xmlns:a16="http://schemas.microsoft.com/office/drawing/2014/main" id="{08CE744F-D37F-4500-BA47-3F3BABB16307}"/>
              </a:ext>
            </a:extLst>
          </p:cNvPr>
          <p:cNvSpPr/>
          <p:nvPr/>
        </p:nvSpPr>
        <p:spPr>
          <a:xfrm>
            <a:off x="4037480" y="2534771"/>
            <a:ext cx="773206" cy="766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c</a:t>
            </a:r>
          </a:p>
        </p:txBody>
      </p:sp>
      <p:sp>
        <p:nvSpPr>
          <p:cNvPr id="5" name="Oval 4">
            <a:extLst>
              <a:ext uri="{FF2B5EF4-FFF2-40B4-BE49-F238E27FC236}">
                <a16:creationId xmlns:a16="http://schemas.microsoft.com/office/drawing/2014/main" id="{8B41CAFB-C216-4D3D-880B-A5D16DAFDD71}"/>
              </a:ext>
            </a:extLst>
          </p:cNvPr>
          <p:cNvSpPr/>
          <p:nvPr/>
        </p:nvSpPr>
        <p:spPr>
          <a:xfrm>
            <a:off x="3365127" y="2534771"/>
            <a:ext cx="773206" cy="766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Oval 5">
            <a:extLst>
              <a:ext uri="{FF2B5EF4-FFF2-40B4-BE49-F238E27FC236}">
                <a16:creationId xmlns:a16="http://schemas.microsoft.com/office/drawing/2014/main" id="{A1BE0BF9-26F2-4DC8-BF0C-AC43B4EE9D7F}"/>
              </a:ext>
            </a:extLst>
          </p:cNvPr>
          <p:cNvSpPr/>
          <p:nvPr/>
        </p:nvSpPr>
        <p:spPr>
          <a:xfrm>
            <a:off x="6821020" y="2420471"/>
            <a:ext cx="2194964" cy="10085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Oval 6">
            <a:extLst>
              <a:ext uri="{FF2B5EF4-FFF2-40B4-BE49-F238E27FC236}">
                <a16:creationId xmlns:a16="http://schemas.microsoft.com/office/drawing/2014/main" id="{BEAAEBDE-D109-4FD3-97F2-A87BB41D5EA5}"/>
              </a:ext>
            </a:extLst>
          </p:cNvPr>
          <p:cNvSpPr/>
          <p:nvPr/>
        </p:nvSpPr>
        <p:spPr>
          <a:xfrm>
            <a:off x="5375462" y="2534771"/>
            <a:ext cx="773206" cy="766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c</a:t>
            </a:r>
          </a:p>
        </p:txBody>
      </p:sp>
    </p:spTree>
    <p:extLst>
      <p:ext uri="{BB962C8B-B14F-4D97-AF65-F5344CB8AC3E}">
        <p14:creationId xmlns:p14="http://schemas.microsoft.com/office/powerpoint/2010/main" val="1169962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95083"/>
          </a:xfrm>
        </p:spPr>
        <p:txBody>
          <a:bodyPr>
            <a:normAutofit/>
          </a:bodyPr>
          <a:lstStyle/>
          <a:p>
            <a:endParaRPr lang="en-GB" dirty="0"/>
          </a:p>
        </p:txBody>
      </p:sp>
      <p:sp>
        <p:nvSpPr>
          <p:cNvPr id="3" name="Content Placeholder 2"/>
          <p:cNvSpPr>
            <a:spLocks noGrp="1"/>
          </p:cNvSpPr>
          <p:nvPr>
            <p:ph idx="1"/>
          </p:nvPr>
        </p:nvSpPr>
        <p:spPr>
          <a:xfrm>
            <a:off x="628650" y="1862787"/>
            <a:ext cx="7886700" cy="3263504"/>
          </a:xfrm>
        </p:spPr>
        <p:txBody>
          <a:bodyPr/>
          <a:lstStyle/>
          <a:p>
            <a:r>
              <a:rPr lang="en-GB" sz="2000" dirty="0"/>
              <a:t>Statistically significant change in levels post-training* (t=-4.89, p&lt;.05)</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6" name="Picture 5">
            <a:extLst>
              <a:ext uri="{FF2B5EF4-FFF2-40B4-BE49-F238E27FC236}">
                <a16:creationId xmlns:a16="http://schemas.microsoft.com/office/drawing/2014/main" id="{F53675ED-E50E-4EF2-8C41-FE04DD8A3A62}"/>
              </a:ext>
            </a:extLst>
          </p:cNvPr>
          <p:cNvPicPr>
            <a:picLocks noChangeAspect="1"/>
          </p:cNvPicPr>
          <p:nvPr/>
        </p:nvPicPr>
        <p:blipFill>
          <a:blip r:embed="rId2"/>
          <a:stretch>
            <a:fillRect/>
          </a:stretch>
        </p:blipFill>
        <p:spPr>
          <a:xfrm>
            <a:off x="481263" y="2548334"/>
            <a:ext cx="8464145" cy="2299468"/>
          </a:xfrm>
          <a:prstGeom prst="rect">
            <a:avLst/>
          </a:prstGeom>
        </p:spPr>
      </p:pic>
    </p:spTree>
    <p:extLst>
      <p:ext uri="{BB962C8B-B14F-4D97-AF65-F5344CB8AC3E}">
        <p14:creationId xmlns:p14="http://schemas.microsoft.com/office/powerpoint/2010/main" val="348808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621" y="528630"/>
            <a:ext cx="8653549" cy="548640"/>
          </a:xfrm>
        </p:spPr>
        <p:txBody>
          <a:bodyPr>
            <a:noAutofit/>
          </a:bodyPr>
          <a:lstStyle/>
          <a:p>
            <a:pPr algn="l"/>
            <a:r>
              <a:rPr lang="en-GB" b="1" dirty="0" err="1">
                <a:solidFill>
                  <a:schemeClr val="tx1"/>
                </a:solidFill>
              </a:rPr>
              <a:t>Endline</a:t>
            </a:r>
            <a:r>
              <a:rPr lang="en-GB" b="1" dirty="0">
                <a:solidFill>
                  <a:schemeClr val="tx1"/>
                </a:solidFill>
              </a:rPr>
              <a:t> survey: Do I have core knowledge, skills and competencies in SFP, following my training?</a:t>
            </a:r>
            <a:endParaRPr lang="en-GB" dirty="0">
              <a:solidFill>
                <a:schemeClr val="tx1"/>
              </a:solidFill>
            </a:endParaRPr>
          </a:p>
        </p:txBody>
      </p:sp>
      <p:sp>
        <p:nvSpPr>
          <p:cNvPr id="4" name="Speech Bubble: Rectangle with Corners Rounded 12">
            <a:extLst>
              <a:ext uri="{FF2B5EF4-FFF2-40B4-BE49-F238E27FC236}">
                <a16:creationId xmlns:a16="http://schemas.microsoft.com/office/drawing/2014/main" id="{B18CC8A4-E2B8-4DC6-B9D7-81C2DE74C65E}"/>
              </a:ext>
            </a:extLst>
          </p:cNvPr>
          <p:cNvSpPr>
            <a:spLocks noGrp="1"/>
          </p:cNvSpPr>
          <p:nvPr>
            <p:ph idx="1"/>
          </p:nvPr>
        </p:nvSpPr>
        <p:spPr>
          <a:xfrm>
            <a:off x="295621" y="1409936"/>
            <a:ext cx="4214542" cy="893293"/>
          </a:xfrm>
          <a:prstGeom prst="wedgeRoundRectCallout">
            <a:avLst>
              <a:gd name="adj1" fmla="val -21785"/>
              <a:gd name="adj2" fmla="val 76224"/>
              <a:gd name="adj3" fmla="val 16667"/>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GB" sz="1200" dirty="0" err="1">
                <a:solidFill>
                  <a:schemeClr val="tx1"/>
                </a:solidFill>
              </a:rPr>
              <a:t>Endline</a:t>
            </a:r>
            <a:r>
              <a:rPr lang="en-GB" sz="1200" dirty="0">
                <a:solidFill>
                  <a:schemeClr val="tx1"/>
                </a:solidFill>
              </a:rPr>
              <a:t> survey contained 13 statements, all starting with ‘I have core skills for’ or ‘I have knowledge of’ . They were asked whether they agreed or disagreed with them.</a:t>
            </a:r>
          </a:p>
        </p:txBody>
      </p:sp>
      <p:pic>
        <p:nvPicPr>
          <p:cNvPr id="7" name="Picture 6">
            <a:extLst>
              <a:ext uri="{FF2B5EF4-FFF2-40B4-BE49-F238E27FC236}">
                <a16:creationId xmlns:a16="http://schemas.microsoft.com/office/drawing/2014/main" id="{1F4C7EA9-8A3E-44EE-96AA-431A09A45432}"/>
              </a:ext>
            </a:extLst>
          </p:cNvPr>
          <p:cNvPicPr>
            <a:picLocks noChangeAspect="1"/>
          </p:cNvPicPr>
          <p:nvPr/>
        </p:nvPicPr>
        <p:blipFill>
          <a:blip r:embed="rId2"/>
          <a:stretch>
            <a:fillRect/>
          </a:stretch>
        </p:blipFill>
        <p:spPr>
          <a:xfrm>
            <a:off x="166170" y="2496296"/>
            <a:ext cx="8620372" cy="1801264"/>
          </a:xfrm>
          <a:prstGeom prst="rect">
            <a:avLst/>
          </a:prstGeom>
        </p:spPr>
      </p:pic>
      <p:sp>
        <p:nvSpPr>
          <p:cNvPr id="12" name="Speech Bubble: Rectangle with Corners Rounded 12">
            <a:extLst>
              <a:ext uri="{FF2B5EF4-FFF2-40B4-BE49-F238E27FC236}">
                <a16:creationId xmlns:a16="http://schemas.microsoft.com/office/drawing/2014/main" id="{94AFD476-CA45-41CA-9386-39648FA2542B}"/>
              </a:ext>
            </a:extLst>
          </p:cNvPr>
          <p:cNvSpPr txBox="1">
            <a:spLocks/>
          </p:cNvSpPr>
          <p:nvPr/>
        </p:nvSpPr>
        <p:spPr>
          <a:xfrm>
            <a:off x="4734628" y="1409936"/>
            <a:ext cx="4214542" cy="742421"/>
          </a:xfrm>
          <a:prstGeom prst="wedgeRoundRectCallout">
            <a:avLst>
              <a:gd name="adj1" fmla="val -21785"/>
              <a:gd name="adj2" fmla="val 76224"/>
              <a:gd name="adj3" fmla="val 16667"/>
            </a:avLst>
          </a:prstGeom>
          <a:solidFill>
            <a:schemeClr val="bg2"/>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GB" sz="1200" dirty="0">
                <a:solidFill>
                  <a:schemeClr val="tx1"/>
                </a:solidFill>
              </a:rPr>
              <a:t>For 11 of these statements, 100% agreed that they had knowledge/skills/competencies associated with SFP practice, following the course.</a:t>
            </a:r>
          </a:p>
          <a:p>
            <a:pPr marL="0" indent="0" algn="ctr">
              <a:buFont typeface="Arial" panose="020B0604020202020204" pitchFamily="34" charset="0"/>
              <a:buNone/>
            </a:pPr>
            <a:endParaRPr lang="en-GB" sz="1200" dirty="0">
              <a:solidFill>
                <a:schemeClr val="tx1"/>
              </a:solidFill>
            </a:endParaRPr>
          </a:p>
        </p:txBody>
      </p:sp>
      <p:sp>
        <p:nvSpPr>
          <p:cNvPr id="8" name="Oval 7">
            <a:extLst>
              <a:ext uri="{FF2B5EF4-FFF2-40B4-BE49-F238E27FC236}">
                <a16:creationId xmlns:a16="http://schemas.microsoft.com/office/drawing/2014/main" id="{8A522787-27D2-49CF-B4B3-77BB22E4298A}"/>
              </a:ext>
            </a:extLst>
          </p:cNvPr>
          <p:cNvSpPr/>
          <p:nvPr/>
        </p:nvSpPr>
        <p:spPr>
          <a:xfrm>
            <a:off x="5314704" y="2496296"/>
            <a:ext cx="2729133" cy="17521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2240FE53-9DBF-496D-A1F9-00EC848039CF}"/>
              </a:ext>
            </a:extLst>
          </p:cNvPr>
          <p:cNvPicPr>
            <a:picLocks noChangeAspect="1"/>
          </p:cNvPicPr>
          <p:nvPr/>
        </p:nvPicPr>
        <p:blipFill>
          <a:blip r:embed="rId4"/>
          <a:stretch>
            <a:fillRect/>
          </a:stretch>
        </p:blipFill>
        <p:spPr>
          <a:xfrm>
            <a:off x="190101" y="4441511"/>
            <a:ext cx="8864587" cy="1551428"/>
          </a:xfrm>
          <a:prstGeom prst="rect">
            <a:avLst/>
          </a:prstGeom>
        </p:spPr>
      </p:pic>
      <p:sp>
        <p:nvSpPr>
          <p:cNvPr id="19" name="Speech Bubble: Rectangle with Corners Rounded 5">
            <a:extLst>
              <a:ext uri="{FF2B5EF4-FFF2-40B4-BE49-F238E27FC236}">
                <a16:creationId xmlns:a16="http://schemas.microsoft.com/office/drawing/2014/main" id="{91A442BB-F928-4A65-9B96-8A4FEC509500}"/>
              </a:ext>
            </a:extLst>
          </p:cNvPr>
          <p:cNvSpPr/>
          <p:nvPr/>
        </p:nvSpPr>
        <p:spPr>
          <a:xfrm>
            <a:off x="4476356" y="6136890"/>
            <a:ext cx="4155348" cy="602046"/>
          </a:xfrm>
          <a:prstGeom prst="wedgeRoundRectCallout">
            <a:avLst>
              <a:gd name="adj1" fmla="val -21435"/>
              <a:gd name="adj2" fmla="val -86501"/>
              <a:gd name="adj3" fmla="val 16667"/>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For 2 statements, however, one person said that they neither agreed nor disagreed with them.</a:t>
            </a:r>
          </a:p>
        </p:txBody>
      </p:sp>
      <p:sp>
        <p:nvSpPr>
          <p:cNvPr id="20" name="Oval 19">
            <a:extLst>
              <a:ext uri="{FF2B5EF4-FFF2-40B4-BE49-F238E27FC236}">
                <a16:creationId xmlns:a16="http://schemas.microsoft.com/office/drawing/2014/main" id="{1943CA88-511C-4027-9C45-A66D0713466F}"/>
              </a:ext>
            </a:extLst>
          </p:cNvPr>
          <p:cNvSpPr/>
          <p:nvPr/>
        </p:nvSpPr>
        <p:spPr>
          <a:xfrm>
            <a:off x="6133514" y="4297560"/>
            <a:ext cx="1744394" cy="1801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8647759"/>
      </p:ext>
    </p:extLst>
  </p:cSld>
  <p:clrMapOvr>
    <a:masterClrMapping/>
  </p:clrMapOvr>
</p:sld>
</file>

<file path=ppt/theme/theme1.xml><?xml version="1.0" encoding="utf-8"?>
<a:theme xmlns:a="http://schemas.openxmlformats.org/drawingml/2006/main" name="Office Theme">
  <a:themeElements>
    <a:clrScheme name="ASD">
      <a:dk1>
        <a:sysClr val="windowText" lastClr="000000"/>
      </a:dk1>
      <a:lt1>
        <a:sysClr val="window" lastClr="FFFFFF"/>
      </a:lt1>
      <a:dk2>
        <a:srgbClr val="44546A"/>
      </a:dk2>
      <a:lt2>
        <a:srgbClr val="E7E6E6"/>
      </a:lt2>
      <a:accent1>
        <a:srgbClr val="8D1833"/>
      </a:accent1>
      <a:accent2>
        <a:srgbClr val="188D71"/>
      </a:accent2>
      <a:accent3>
        <a:srgbClr val="186D8D"/>
      </a:accent3>
      <a:accent4>
        <a:srgbClr val="8D7218"/>
      </a:accent4>
      <a:accent5>
        <a:srgbClr val="8D3618"/>
      </a:accent5>
      <a:accent6>
        <a:srgbClr val="6D8D18"/>
      </a:accent6>
      <a:hlink>
        <a:srgbClr val="186D8D"/>
      </a:hlink>
      <a:folHlink>
        <a:srgbClr val="8D361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P IAPT ADS .ppt template v0.1 08.10.18" id="{CB8B0006-3E55-4DD5-A596-ACFE612457F7}" vid="{81EF09A1-128C-4B0E-8F58-E3D2BBA0E5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CYP IAPT ADS .ppt template v0.1 08.10.18</Template>
  <TotalTime>8040</TotalTime>
  <Words>3944</Words>
  <Application>Microsoft Office PowerPoint</Application>
  <PresentationFormat>On-screen Show (4:3)</PresentationFormat>
  <Paragraphs>245</Paragraphs>
  <Slides>29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CYP IAPT Midlands Collaborative Recruit to Train programme evaluation Phase 1 (2018 Cohort)</vt:lpstr>
      <vt:lpstr>Elements</vt:lpstr>
      <vt:lpstr>About the Trainee Survey</vt:lpstr>
      <vt:lpstr>PowerPoint Presentation</vt:lpstr>
      <vt:lpstr>PowerPoint Presentation</vt:lpstr>
      <vt:lpstr>PowerPoint Presentation</vt:lpstr>
      <vt:lpstr>Change in knowledge and skills in 12 areas of training from baseline to endline </vt:lpstr>
      <vt:lpstr>PowerPoint Presentation</vt:lpstr>
      <vt:lpstr>Endline survey: Do I have core knowledge, skills and competencies in SFP, following my training?</vt:lpstr>
      <vt:lpstr>Do I have core knowledge, skills and competencies in CBT, following my training?</vt:lpstr>
      <vt:lpstr>Embedding CYP IAPT principles in practice  post-training</vt:lpstr>
      <vt:lpstr>PowerPoint Presentation</vt:lpstr>
      <vt:lpstr>Supervision highlights</vt:lpstr>
      <vt:lpstr>Supervisor survey-How do RtTs fit  within the service?</vt:lpstr>
      <vt:lpstr>PowerPoint Presentation</vt:lpstr>
      <vt:lpstr>Has the students’ confidence increased in these areas, since the beginning of the course?</vt:lpstr>
      <vt:lpstr>Qualitative Data: Focus groups and interviews </vt:lpstr>
      <vt:lpstr>Overview of key qualitative themes</vt:lpstr>
      <vt:lpstr>Factors that determine success: How trainee-ready is your service?</vt:lpstr>
      <vt:lpstr>Factors that determine success: Supervision as a key factor</vt:lpstr>
      <vt:lpstr>The Benefit of RtT Trainees:  Additional workforce</vt:lpstr>
      <vt:lpstr>The Challenges: Non-recurrent funding for RtT posts </vt:lpstr>
      <vt:lpstr>The Challenges: Additional pressure for those  not from a mental health background</vt:lpstr>
      <vt:lpstr>The Challenges: Getting the right balance  academic vs. clinical</vt:lpstr>
      <vt:lpstr>The Challenges: Providing the appropriate cases for trainees</vt:lpstr>
      <vt:lpstr>Conclusions </vt:lpstr>
      <vt:lpstr>Conclusions cont.</vt:lpstr>
      <vt:lpstr>Recommendations</vt:lpstr>
      <vt:lpstr>Recommendations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Cudmore</dc:creator>
  <cp:lastModifiedBy>Colette Procter</cp:lastModifiedBy>
  <cp:revision>193</cp:revision>
  <cp:lastPrinted>2019-01-10T12:02:01Z</cp:lastPrinted>
  <dcterms:created xsi:type="dcterms:W3CDTF">2018-10-08T04:29:09Z</dcterms:created>
  <dcterms:modified xsi:type="dcterms:W3CDTF">2019-08-21T14:42:17Z</dcterms:modified>
  <cp:contentStatus/>
</cp:coreProperties>
</file>